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 Id="rId4" Type="http://schemas.openxmlformats.org/officeDocument/2006/relationships/custom-properties" Target="docProps/custom.xml" />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notesMasterIdLst>
    <p:notesMasterId r:id="rId39"/>
  </p:notesMasterIdLst>
  <p:sldSz cx="12192000" cy="6858000"/>
  <p:notesSz cx="6858000" cy="12192000"/>
  <p:embeddedFontLst>
    <p:embeddedFont>
      <p:font typeface="MiSans" charset="-122" pitchFamily="34"/>
      <p:regular r:id="rId44"/>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 Id="rId44" Type="http://schemas.openxmlformats.org/officeDocument/2006/relationships/font" Target="fonts/font1.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1-10.png"/><Relationship Id="rId11" Type="http://schemas.openxmlformats.org/officeDocument/2006/relationships/slideLayout" Target="../slideLayouts/slideLayout1.xml"/><Relationship Id="rId1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2.png"/><Relationship Id="rId3" Type="http://schemas.openxmlformats.org/officeDocument/2006/relationships/image" Target="../media/image-2-2.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4.png"/><Relationship Id="rId7" Type="http://schemas.openxmlformats.org/officeDocument/2006/relationships/image" Target="../media/image-10-5.png"/><Relationship Id="rId8" Type="http://schemas.openxmlformats.org/officeDocument/2006/relationships/image" Target="../media/image-1-9.png"/><Relationship Id="rId9" Type="http://schemas.openxmlformats.org/officeDocument/2006/relationships/image" Target="../media/image-1-9.png"/><Relationship Id="rId10" Type="http://schemas.openxmlformats.org/officeDocument/2006/relationships/image" Target="../media/image-1-2.png"/><Relationship Id="rId11" Type="http://schemas.openxmlformats.org/officeDocument/2006/relationships/slideLayout" Target="../slideLayouts/slideLayout1.xml"/><Relationship Id="rId1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5-1.jpg"/><Relationship Id="rId2" Type="http://schemas.openxmlformats.org/officeDocument/2006/relationships/image" Target="../media/image-5-2.jpg"/><Relationship Id="rId3" Type="http://schemas.openxmlformats.org/officeDocument/2006/relationships/image" Target="../media/image-11-3.png"/><Relationship Id="rId4" Type="http://schemas.openxmlformats.org/officeDocument/2006/relationships/image" Target="../media/image-11-3.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1-6.png"/><Relationship Id="rId8" Type="http://schemas.openxmlformats.org/officeDocument/2006/relationships/image" Target="../media/image-2-22.png"/><Relationship Id="rId9" Type="http://schemas.openxmlformats.org/officeDocument/2006/relationships/slideLayout" Target="../slideLayouts/slideLayout1.xml"/><Relationship Id="rId10"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7-2.jpg"/><Relationship Id="rId2" Type="http://schemas.openxmlformats.org/officeDocument/2006/relationships/image" Target="../media/image-1-3.png"/><Relationship Id="rId3" Type="http://schemas.openxmlformats.org/officeDocument/2006/relationships/image" Target="../media/image-2-5.pn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2-7.svg"/><Relationship Id="rId8" Type="http://schemas.openxmlformats.org/officeDocument/2006/relationships/image" Target="../media/image-12-4.png"/><Relationship Id="rId9" Type="http://schemas.openxmlformats.org/officeDocument/2006/relationships/image" Target="../media/image-12-4.png"/><Relationship Id="rId10" Type="http://schemas.openxmlformats.org/officeDocument/2006/relationships/image" Target="../media/image-12-5.png"/><Relationship Id="rId11" Type="http://schemas.openxmlformats.org/officeDocument/2006/relationships/image" Target="../media/image-12-11.png"/><Relationship Id="rId12" Type="http://schemas.openxmlformats.org/officeDocument/2006/relationships/image" Target="../media/image-12-5.png"/><Relationship Id="rId13" Type="http://schemas.openxmlformats.org/officeDocument/2006/relationships/image" Target="../media/image-12-13.png"/><Relationship Id="rId14" Type="http://schemas.openxmlformats.org/officeDocument/2006/relationships/slideLayout" Target="../slideLayouts/slideLayout1.xml"/><Relationship Id="rId15"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image" Target="../media/image-2-22.png"/><Relationship Id="rId4" Type="http://schemas.openxmlformats.org/officeDocument/2006/relationships/image" Target="../media/image-2-22.png"/><Relationship Id="rId5" Type="http://schemas.openxmlformats.org/officeDocument/2006/relationships/image" Target="../media/image-1-6.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slideLayout" Target="../slideLayouts/slideLayout1.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1.png"/><Relationship Id="rId3" Type="http://schemas.openxmlformats.org/officeDocument/2006/relationships/image" Target="../media/image-14-1.png"/><Relationship Id="rId4" Type="http://schemas.openxmlformats.org/officeDocument/2006/relationships/image" Target="../media/image-14-4.png"/><Relationship Id="rId5" Type="http://schemas.openxmlformats.org/officeDocument/2006/relationships/image" Target="../media/image-14-4.png"/><Relationship Id="rId6" Type="http://schemas.openxmlformats.org/officeDocument/2006/relationships/image" Target="../media/image-14-4.pn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6.png"/><Relationship Id="rId10" Type="http://schemas.openxmlformats.org/officeDocument/2006/relationships/image" Target="../media/image-1-3.png"/><Relationship Id="rId11" Type="http://schemas.openxmlformats.org/officeDocument/2006/relationships/image" Target="../media/image-1-9.png"/><Relationship Id="rId12" Type="http://schemas.openxmlformats.org/officeDocument/2006/relationships/image" Target="../media/image-1-6.png"/><Relationship Id="rId13" Type="http://schemas.openxmlformats.org/officeDocument/2006/relationships/image" Target="../media/image-1-6.png"/><Relationship Id="rId14" Type="http://schemas.openxmlformats.org/officeDocument/2006/relationships/slideLayout" Target="../slideLayouts/slideLayout1.xml"/><Relationship Id="rId15"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5-2.jpg"/><Relationship Id="rId3" Type="http://schemas.openxmlformats.org/officeDocument/2006/relationships/image" Target="../media/image-15-1.png"/><Relationship Id="rId4" Type="http://schemas.openxmlformats.org/officeDocument/2006/relationships/image" Target="../media/image-5-2.jpg"/><Relationship Id="rId5" Type="http://schemas.openxmlformats.org/officeDocument/2006/relationships/image" Target="../media/image-15-1.png"/><Relationship Id="rId6" Type="http://schemas.openxmlformats.org/officeDocument/2006/relationships/image" Target="../media/image-5-2.jp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5-9.png"/><Relationship Id="rId10" Type="http://schemas.openxmlformats.org/officeDocument/2006/relationships/image" Target="../media/image-1-8.png"/><Relationship Id="rId11" Type="http://schemas.openxmlformats.org/officeDocument/2006/relationships/slideLayout" Target="../slideLayouts/slideLayout1.xml"/><Relationship Id="rId1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7-4.png"/><Relationship Id="rId3" Type="http://schemas.openxmlformats.org/officeDocument/2006/relationships/image" Target="../media/image-2-5.png"/><Relationship Id="rId4" Type="http://schemas.openxmlformats.org/officeDocument/2006/relationships/image" Target="../media/image-17-4.png"/><Relationship Id="rId5" Type="http://schemas.openxmlformats.org/officeDocument/2006/relationships/image" Target="../media/image-2-22.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2-22.png"/><Relationship Id="rId12" Type="http://schemas.openxmlformats.org/officeDocument/2006/relationships/slideLayout" Target="../slideLayouts/slideLayout1.xml"/><Relationship Id="rId1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image" Target="../media/image-18-1.png"/><Relationship Id="rId3" Type="http://schemas.openxmlformats.org/officeDocument/2006/relationships/image" Target="../media/image-18-3.png"/><Relationship Id="rId4" Type="http://schemas.openxmlformats.org/officeDocument/2006/relationships/image" Target="../media/image-18-3.png"/><Relationship Id="rId5" Type="http://schemas.openxmlformats.org/officeDocument/2006/relationships/image" Target="../media/image-18-5.png"/><Relationship Id="rId6" Type="http://schemas.openxmlformats.org/officeDocument/2006/relationships/image" Target="../media/image-18-5.png"/><Relationship Id="rId7" Type="http://schemas.openxmlformats.org/officeDocument/2006/relationships/image" Target="../media/image-18-5.png"/><Relationship Id="rId8" Type="http://schemas.openxmlformats.org/officeDocument/2006/relationships/image" Target="../media/image-18-5.png"/><Relationship Id="rId9" Type="http://schemas.openxmlformats.org/officeDocument/2006/relationships/image" Target="../media/image-2-22.pn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slideLayout" Target="../slideLayouts/slideLayout1.xml"/><Relationship Id="rId17"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9-1.jpg"/><Relationship Id="rId2" Type="http://schemas.openxmlformats.org/officeDocument/2006/relationships/image" Target="../media/image-19-2.png"/><Relationship Id="rId3" Type="http://schemas.openxmlformats.org/officeDocument/2006/relationships/image" Target="../media/image-19-2.png"/><Relationship Id="rId4" Type="http://schemas.openxmlformats.org/officeDocument/2006/relationships/image" Target="../media/image-4-7.png"/><Relationship Id="rId5" Type="http://schemas.openxmlformats.org/officeDocument/2006/relationships/image" Target="../media/image-4-7.png"/><Relationship Id="rId6" Type="http://schemas.openxmlformats.org/officeDocument/2006/relationships/image" Target="../media/image-4-7.png"/><Relationship Id="rId7" Type="http://schemas.openxmlformats.org/officeDocument/2006/relationships/image" Target="../media/image-19-7.png"/><Relationship Id="rId8" Type="http://schemas.openxmlformats.org/officeDocument/2006/relationships/image" Target="../media/image-19-8.png"/><Relationship Id="rId9" Type="http://schemas.openxmlformats.org/officeDocument/2006/relationships/image" Target="../media/image-19-8.png"/><Relationship Id="rId10" Type="http://schemas.openxmlformats.org/officeDocument/2006/relationships/slideLayout" Target="../slideLayouts/slideLayout1.xml"/><Relationship Id="rId11"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jp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6.png"/><Relationship Id="rId11" Type="http://schemas.openxmlformats.org/officeDocument/2006/relationships/image" Target="../media/image-2-7.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6.png"/><Relationship Id="rId15" Type="http://schemas.openxmlformats.org/officeDocument/2006/relationships/image" Target="../media/image-2-7.png"/><Relationship Id="rId16" Type="http://schemas.openxmlformats.org/officeDocument/2006/relationships/image" Target="../media/image-2-6.png"/><Relationship Id="rId17" Type="http://schemas.openxmlformats.org/officeDocument/2006/relationships/image" Target="../media/image-2-7.png"/><Relationship Id="rId18" Type="http://schemas.openxmlformats.org/officeDocument/2006/relationships/image" Target="../media/image-1-3.png"/><Relationship Id="rId19" Type="http://schemas.openxmlformats.org/officeDocument/2006/relationships/image" Target="../media/image-1-6.png"/><Relationship Id="rId20" Type="http://schemas.openxmlformats.org/officeDocument/2006/relationships/image" Target="../media/image-1-2.png"/><Relationship Id="rId21" Type="http://schemas.openxmlformats.org/officeDocument/2006/relationships/image" Target="../media/image-1-9.png"/><Relationship Id="rId22" Type="http://schemas.openxmlformats.org/officeDocument/2006/relationships/image" Target="../media/image-2-22.png"/><Relationship Id="rId23" Type="http://schemas.openxmlformats.org/officeDocument/2006/relationships/slideLayout" Target="../slideLayouts/slideLayout1.xml"/><Relationship Id="rId2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image" Target="../media/image-20-1.png"/><Relationship Id="rId3" Type="http://schemas.openxmlformats.org/officeDocument/2006/relationships/image" Target="../media/image-12-5.png"/><Relationship Id="rId4" Type="http://schemas.openxmlformats.org/officeDocument/2006/relationships/image" Target="../media/image-12-5.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image" Target="../media/image-4-7.png"/><Relationship Id="rId13" Type="http://schemas.openxmlformats.org/officeDocument/2006/relationships/image" Target="../media/image-2-2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image" Target="../media/image-1-9.png"/><Relationship Id="rId17" Type="http://schemas.openxmlformats.org/officeDocument/2006/relationships/image" Target="../media/image-1-6.png"/><Relationship Id="rId18" Type="http://schemas.openxmlformats.org/officeDocument/2006/relationships/image" Target="../media/image-1-6.png"/><Relationship Id="rId19" Type="http://schemas.openxmlformats.org/officeDocument/2006/relationships/slideLayout" Target="../slideLayouts/slideLayout1.xml"/><Relationship Id="rId20"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1.png"/><Relationship Id="rId3" Type="http://schemas.openxmlformats.org/officeDocument/2006/relationships/image" Target="../media/image-21-1.png"/><Relationship Id="rId4" Type="http://schemas.openxmlformats.org/officeDocument/2006/relationships/image" Target="../media/image-21-4.png"/><Relationship Id="rId5" Type="http://schemas.openxmlformats.org/officeDocument/2006/relationships/image" Target="../media/image-12-5.png"/><Relationship Id="rId6" Type="http://schemas.openxmlformats.org/officeDocument/2006/relationships/image" Target="../media/image-12-5.png"/><Relationship Id="rId7" Type="http://schemas.openxmlformats.org/officeDocument/2006/relationships/image" Target="../media/image-12-5.png"/><Relationship Id="rId8" Type="http://schemas.openxmlformats.org/officeDocument/2006/relationships/slideLayout" Target="../slideLayouts/slideLayout1.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1.png"/><Relationship Id="rId3" Type="http://schemas.openxmlformats.org/officeDocument/2006/relationships/image" Target="../media/image-14-1.png"/><Relationship Id="rId4" Type="http://schemas.openxmlformats.org/officeDocument/2006/relationships/image" Target="../media/image-14-4.png"/><Relationship Id="rId5" Type="http://schemas.openxmlformats.org/officeDocument/2006/relationships/image" Target="../media/image-14-4.png"/><Relationship Id="rId6" Type="http://schemas.openxmlformats.org/officeDocument/2006/relationships/image" Target="../media/image-14-4.pn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6.png"/><Relationship Id="rId10" Type="http://schemas.openxmlformats.org/officeDocument/2006/relationships/image" Target="../media/image-1-3.png"/><Relationship Id="rId11" Type="http://schemas.openxmlformats.org/officeDocument/2006/relationships/image" Target="../media/image-1-9.png"/><Relationship Id="rId12" Type="http://schemas.openxmlformats.org/officeDocument/2006/relationships/image" Target="../media/image-1-6.png"/><Relationship Id="rId13" Type="http://schemas.openxmlformats.org/officeDocument/2006/relationships/image" Target="../media/image-1-6.png"/><Relationship Id="rId14" Type="http://schemas.openxmlformats.org/officeDocument/2006/relationships/slideLayout" Target="../slideLayouts/slideLayout1.xml"/><Relationship Id="rId15"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5-2.jpg"/><Relationship Id="rId3" Type="http://schemas.openxmlformats.org/officeDocument/2006/relationships/image" Target="../media/image-15-1.png"/><Relationship Id="rId4" Type="http://schemas.openxmlformats.org/officeDocument/2006/relationships/image" Target="../media/image-5-2.jpg"/><Relationship Id="rId5" Type="http://schemas.openxmlformats.org/officeDocument/2006/relationships/image" Target="../media/image-15-1.png"/><Relationship Id="rId6" Type="http://schemas.openxmlformats.org/officeDocument/2006/relationships/image" Target="../media/image-5-2.jp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5-9.png"/><Relationship Id="rId10" Type="http://schemas.openxmlformats.org/officeDocument/2006/relationships/image" Target="../media/image-1-8.png"/><Relationship Id="rId11" Type="http://schemas.openxmlformats.org/officeDocument/2006/relationships/slideLayout" Target="../slideLayouts/slideLayout1.xml"/><Relationship Id="rId1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1-8.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22.png"/><Relationship Id="rId7" Type="http://schemas.openxmlformats.org/officeDocument/2006/relationships/image" Target="../media/image-1-9.png"/><Relationship Id="rId8" Type="http://schemas.openxmlformats.org/officeDocument/2006/relationships/image" Target="../media/image-1-2.png"/><Relationship Id="rId9" Type="http://schemas.openxmlformats.org/officeDocument/2006/relationships/slideLayout" Target="../slideLayouts/slideLayout1.xml"/><Relationship Id="rId10"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2.png"/><Relationship Id="rId3" Type="http://schemas.openxmlformats.org/officeDocument/2006/relationships/image" Target="../media/image-2-2.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4.png"/><Relationship Id="rId7" Type="http://schemas.openxmlformats.org/officeDocument/2006/relationships/image" Target="../media/image-10-5.png"/><Relationship Id="rId8" Type="http://schemas.openxmlformats.org/officeDocument/2006/relationships/image" Target="../media/image-1-9.png"/><Relationship Id="rId9" Type="http://schemas.openxmlformats.org/officeDocument/2006/relationships/image" Target="../media/image-1-9.png"/><Relationship Id="rId10" Type="http://schemas.openxmlformats.org/officeDocument/2006/relationships/image" Target="../media/image-1-2.png"/><Relationship Id="rId11" Type="http://schemas.openxmlformats.org/officeDocument/2006/relationships/slideLayout" Target="../slideLayouts/slideLayout1.xml"/><Relationship Id="rId1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7-2.jpg"/><Relationship Id="rId3" Type="http://schemas.openxmlformats.org/officeDocument/2006/relationships/image" Target="../media/image-1-3.png"/><Relationship Id="rId4" Type="http://schemas.openxmlformats.org/officeDocument/2006/relationships/image" Target="../media/image-7-4.png"/><Relationship Id="rId5" Type="http://schemas.openxmlformats.org/officeDocument/2006/relationships/image" Target="../media/image-7-4.png"/><Relationship Id="rId6" Type="http://schemas.openxmlformats.org/officeDocument/2006/relationships/image" Target="../media/image-4-7.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slideLayout" Target="../slideLayouts/slideLayout1.xml"/><Relationship Id="rId1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image" Target="../media/image-18-1.png"/><Relationship Id="rId3" Type="http://schemas.openxmlformats.org/officeDocument/2006/relationships/image" Target="../media/image-18-3.png"/><Relationship Id="rId4" Type="http://schemas.openxmlformats.org/officeDocument/2006/relationships/image" Target="../media/image-18-3.png"/><Relationship Id="rId5" Type="http://schemas.openxmlformats.org/officeDocument/2006/relationships/image" Target="../media/image-18-5.png"/><Relationship Id="rId6" Type="http://schemas.openxmlformats.org/officeDocument/2006/relationships/image" Target="../media/image-18-5.png"/><Relationship Id="rId7" Type="http://schemas.openxmlformats.org/officeDocument/2006/relationships/image" Target="../media/image-18-5.png"/><Relationship Id="rId8" Type="http://schemas.openxmlformats.org/officeDocument/2006/relationships/image" Target="../media/image-18-5.png"/><Relationship Id="rId9" Type="http://schemas.openxmlformats.org/officeDocument/2006/relationships/image" Target="../media/image-2-22.pn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slideLayout" Target="../slideLayouts/slideLayout1.xml"/><Relationship Id="rId17"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7-4.png"/><Relationship Id="rId3" Type="http://schemas.openxmlformats.org/officeDocument/2006/relationships/image" Target="../media/image-2-5.png"/><Relationship Id="rId4" Type="http://schemas.openxmlformats.org/officeDocument/2006/relationships/image" Target="../media/image-17-4.png"/><Relationship Id="rId5" Type="http://schemas.openxmlformats.org/officeDocument/2006/relationships/image" Target="../media/image-2-22.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2-22.png"/><Relationship Id="rId12" Type="http://schemas.openxmlformats.org/officeDocument/2006/relationships/slideLayout" Target="../slideLayouts/slideLayout1.xml"/><Relationship Id="rId13"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30-1.jpeg"/><Relationship Id="rId2" Type="http://schemas.openxmlformats.org/officeDocument/2006/relationships/image" Target="../media/image-19-2.png"/><Relationship Id="rId3" Type="http://schemas.openxmlformats.org/officeDocument/2006/relationships/image" Target="../media/image-19-2.png"/><Relationship Id="rId4" Type="http://schemas.openxmlformats.org/officeDocument/2006/relationships/image" Target="../media/image-4-7.png"/><Relationship Id="rId5" Type="http://schemas.openxmlformats.org/officeDocument/2006/relationships/image" Target="../media/image-4-7.png"/><Relationship Id="rId6" Type="http://schemas.openxmlformats.org/officeDocument/2006/relationships/image" Target="../media/image-4-7.png"/><Relationship Id="rId7" Type="http://schemas.openxmlformats.org/officeDocument/2006/relationships/image" Target="../media/image-19-7.png"/><Relationship Id="rId8" Type="http://schemas.openxmlformats.org/officeDocument/2006/relationships/image" Target="../media/image-19-8.png"/><Relationship Id="rId9" Type="http://schemas.openxmlformats.org/officeDocument/2006/relationships/image" Target="../media/image-19-8.png"/><Relationship Id="rId10" Type="http://schemas.openxmlformats.org/officeDocument/2006/relationships/slideLayout" Target="../slideLayouts/slideLayout1.xml"/><Relationship Id="rId11"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image" Target="../media/image-2-22.png"/><Relationship Id="rId4" Type="http://schemas.openxmlformats.org/officeDocument/2006/relationships/image" Target="../media/image-2-22.png"/><Relationship Id="rId5" Type="http://schemas.openxmlformats.org/officeDocument/2006/relationships/image" Target="../media/image-1-6.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slideLayout" Target="../slideLayouts/slideLayout1.xml"/><Relationship Id="rId9"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image" Target="../media/image-5-1.jpg"/><Relationship Id="rId2" Type="http://schemas.openxmlformats.org/officeDocument/2006/relationships/image" Target="../media/image-5-2.jpg"/><Relationship Id="rId3" Type="http://schemas.openxmlformats.org/officeDocument/2006/relationships/image" Target="../media/image-5-3.png"/><Relationship Id="rId4" Type="http://schemas.openxmlformats.org/officeDocument/2006/relationships/slideLayout" Target="../slideLayouts/slideLayout1.xml"/><Relationship Id="rId5"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image" Target="../media/image-7-2.jpg"/><Relationship Id="rId2" Type="http://schemas.openxmlformats.org/officeDocument/2006/relationships/image" Target="../media/image-1-3.png"/><Relationship Id="rId3" Type="http://schemas.openxmlformats.org/officeDocument/2006/relationships/image" Target="../media/image-2-5.pn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33-6.png"/><Relationship Id="rId7" Type="http://schemas.openxmlformats.org/officeDocument/2006/relationships/image" Target="../media/image-33-7.svg"/><Relationship Id="rId8" Type="http://schemas.openxmlformats.org/officeDocument/2006/relationships/image" Target="../media/image-12-4.png"/><Relationship Id="rId9" Type="http://schemas.openxmlformats.org/officeDocument/2006/relationships/image" Target="../media/image-12-4.png"/><Relationship Id="rId10" Type="http://schemas.openxmlformats.org/officeDocument/2006/relationships/image" Target="../media/image-12-5.png"/><Relationship Id="rId11" Type="http://schemas.openxmlformats.org/officeDocument/2006/relationships/image" Target="../media/image-12-11.png"/><Relationship Id="rId12" Type="http://schemas.openxmlformats.org/officeDocument/2006/relationships/image" Target="../media/image-12-5.png"/><Relationship Id="rId13" Type="http://schemas.openxmlformats.org/officeDocument/2006/relationships/image" Target="../media/image-12-13.png"/><Relationship Id="rId14" Type="http://schemas.openxmlformats.org/officeDocument/2006/relationships/slideLayout" Target="../slideLayouts/slideLayout1.xml"/><Relationship Id="rId15"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3-10.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slideLayout" Target="../slideLayouts/slideLayout1.xml"/><Relationship Id="rId11"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1.png"/><Relationship Id="rId3" Type="http://schemas.openxmlformats.org/officeDocument/2006/relationships/image" Target="../media/image-21-1.png"/><Relationship Id="rId4" Type="http://schemas.openxmlformats.org/officeDocument/2006/relationships/image" Target="../media/image-21-4.png"/><Relationship Id="rId5" Type="http://schemas.openxmlformats.org/officeDocument/2006/relationships/image" Target="../media/image-12-5.png"/><Relationship Id="rId6" Type="http://schemas.openxmlformats.org/officeDocument/2006/relationships/image" Target="../media/image-12-5.png"/><Relationship Id="rId7" Type="http://schemas.openxmlformats.org/officeDocument/2006/relationships/image" Target="../media/image-12-5.png"/><Relationship Id="rId8" Type="http://schemas.openxmlformats.org/officeDocument/2006/relationships/slideLayout" Target="../slideLayouts/slideLayout1.xml"/><Relationship Id="rId9"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8.png"/><Relationship Id="rId8" Type="http://schemas.openxmlformats.org/officeDocument/2006/relationships/image" Target="../media/image-1-10.png"/><Relationship Id="rId9" Type="http://schemas.openxmlformats.org/officeDocument/2006/relationships/image" Target="../media/image-2-3.png"/><Relationship Id="rId10" Type="http://schemas.openxmlformats.org/officeDocument/2006/relationships/image" Target="../media/image-2-4.jpg"/><Relationship Id="rId11" Type="http://schemas.openxmlformats.org/officeDocument/2006/relationships/slideLayout" Target="../slideLayouts/slideLayout1.xml"/><Relationship Id="rId1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3-10.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slideLayout" Target="../slideLayouts/slideLayout1.xml"/><Relationship Id="rId11"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jpg"/><Relationship Id="rId2" Type="http://schemas.openxmlformats.org/officeDocument/2006/relationships/image" Target="../media/image-5-2.jpg"/><Relationship Id="rId3" Type="http://schemas.openxmlformats.org/officeDocument/2006/relationships/image" Target="../media/image-5-3.png"/><Relationship Id="rId4" Type="http://schemas.openxmlformats.org/officeDocument/2006/relationships/slideLayout" Target="../slideLayouts/slideLayout1.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7-2.jpg"/><Relationship Id="rId3" Type="http://schemas.openxmlformats.org/officeDocument/2006/relationships/image" Target="../media/image-1-3.png"/><Relationship Id="rId4" Type="http://schemas.openxmlformats.org/officeDocument/2006/relationships/image" Target="../media/image-7-4.png"/><Relationship Id="rId5" Type="http://schemas.openxmlformats.org/officeDocument/2006/relationships/image" Target="../media/image-7-4.png"/><Relationship Id="rId6" Type="http://schemas.openxmlformats.org/officeDocument/2006/relationships/image" Target="../media/image-4-7.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slideLayout" Target="../slideLayouts/slideLayout1.xml"/><Relationship Id="rId1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1-8.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22.png"/><Relationship Id="rId7" Type="http://schemas.openxmlformats.org/officeDocument/2006/relationships/image" Target="../media/image-1-9.png"/><Relationship Id="rId8" Type="http://schemas.openxmlformats.org/officeDocument/2006/relationships/image" Target="../media/image-1-2.png"/><Relationship Id="rId9" Type="http://schemas.openxmlformats.org/officeDocument/2006/relationships/slideLayout" Target="../slideLayouts/slideLayout1.xml"/><Relationship Id="rId10"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02-d29guvkup1d2ae82khr0.png">    </p:cNvPr>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a:ln/>
        </p:spPr>
      </p:sp>
      <p:sp>
        <p:nvSpPr>
          <p:cNvPr id="5" name="Text 1"/>
          <p:cNvSpPr/>
          <p:nvPr/>
        </p:nvSpPr>
        <p:spPr>
          <a:xfrm>
            <a:off x="462280" y="4228465"/>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654075" y="2256790"/>
            <a:ext cx="6109970" cy="1971675"/>
          </a:xfrm>
          <a:prstGeom prst="rect">
            <a:avLst/>
          </a:prstGeom>
          <a:noFill/>
          <a:ln/>
        </p:spPr>
        <p:txBody>
          <a:bodyPr wrap="square" lIns="91440" tIns="45720" rIns="91440" bIns="45720" rtlCol="0" anchor="t"/>
          <a:lstStyle/>
          <a:p>
            <a:pPr algn="just" indent="0" marL="0">
              <a:lnSpc>
                <a:spcPct val="120000"/>
              </a:lnSpc>
              <a:buNone/>
            </a:pPr>
            <a:r>
              <a:rPr lang="en-US" sz="4400" b="1" dirty="0">
                <a:solidFill>
                  <a:srgbClr val="404040"/>
                </a:solidFill>
                <a:latin typeface="MiSans" pitchFamily="34" charset="0"/>
                <a:ea typeface="MiSans" pitchFamily="34" charset="-122"/>
                <a:cs typeface="MiSans" pitchFamily="34" charset="-120"/>
              </a:rPr>
              <a:t>项目7 职场破浪——形势研判与政策赋能</a:t>
            </a:r>
            <a:endParaRPr lang="en-US" sz="1600" dirty="0"/>
          </a:p>
        </p:txBody>
      </p:sp>
      <p:pic>
        <p:nvPicPr>
          <p:cNvPr id="8" name="Image 2" descr="https://test-kimi-img.moonshot.cn/pub/slides/slides_tmpl/image/25-08-06-16:17:02-d29guvkup1d2ae82khq0.png">    </p:cNvPr>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r>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r>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r>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r>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r>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r>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r>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r>
          <p:cNvPicPr>
            <a:picLocks noChangeAspect="1"/>
          </p:cNvPicPr>
          <p:nvPr/>
        </p:nvPicPr>
        <p:blipFill>
          <a:blip r:embed="rId2"/>
          <a:stretch>
            <a:fillRect/>
          </a:stretch>
        </p:blipFill>
        <p:spPr>
          <a:xfrm flipV="1" rot="16200000">
            <a:off x="4605020" y="-728980"/>
            <a:ext cx="2981325" cy="12192000"/>
          </a:xfrm>
          <a:prstGeom prst="rect">
            <a:avLst/>
          </a:prstGeom>
        </p:spPr>
      </p:pic>
      <p:pic>
        <p:nvPicPr>
          <p:cNvPr id="4" name="Image 2" descr="https://test-kimi-img.moonshot.cn/pub/slides/slides_tmpl/image/25-08-06-16:17:03-d29guvsup1d2ae82khv0.png">    </p:cNvPr>
          <p:cNvPicPr>
            <a:picLocks noChangeAspect="1"/>
          </p:cNvPicPr>
          <p:nvPr/>
        </p:nvPicPr>
        <p:blipFill>
          <a:blip r:embed="rId3"/>
          <a:stretch>
            <a:fillRect/>
          </a:stretch>
        </p:blipFill>
        <p:spPr>
          <a:xfrm flipH="1" rot="16200000">
            <a:off x="4605020" y="-5593080"/>
            <a:ext cx="2981325" cy="12192000"/>
          </a:xfrm>
          <a:prstGeom prst="rect">
            <a:avLst/>
          </a:prstGeom>
        </p:spPr>
      </p:pic>
      <p:pic>
        <p:nvPicPr>
          <p:cNvPr id="5" name="Image 3" descr="https://test-kimi-img.moonshot.cn/pub/slides/slides_tmpl/image/25-08-06-16:17:11-d29gv1sup1d2ae82kilg.png">    </p:cNvPr>
          <p:cNvPicPr>
            <a:picLocks noChangeAspect="1"/>
          </p:cNvPicPr>
          <p:nvPr/>
        </p:nvPicPr>
        <p:blipFill>
          <a:blip r:embed="rId4"/>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r>
          <p:cNvPicPr>
            <a:picLocks noChangeAspect="1"/>
          </p:cNvPicPr>
          <p:nvPr/>
        </p:nvPicPr>
        <p:blipFill>
          <a:blip r:embed="rId5">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7780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信息技术、新能源、生物医药、现代服务业等新兴领域年增岗位超两位数，对应用型、技能型人才需求迫切；乡村振兴、农村电商、文旅融合释放基层机会。</a:t>
            </a:r>
            <a:endParaRPr lang="en-US" sz="1600" dirty="0"/>
          </a:p>
        </p:txBody>
      </p:sp>
      <p:pic>
        <p:nvPicPr>
          <p:cNvPr id="8" name="Image 5" descr="https://test-kimi-img.moonshot.cn/pub/slides/slides_tmpl/image/25-08-06-16:17:11-d29gv1sup1d2ae82kilg.png">    </p:cNvPr>
          <p:cNvPicPr>
            <a:picLocks noChangeAspect="1"/>
          </p:cNvPicPr>
          <p:nvPr/>
        </p:nvPicPr>
        <p:blipFill>
          <a:blip r:embed="rId6"/>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r>
          <p:cNvPicPr>
            <a:picLocks noChangeAspect="1"/>
          </p:cNvPicPr>
          <p:nvPr/>
        </p:nvPicPr>
        <p:blipFill>
          <a:blip r:embed="rId7">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新兴产业机遇</a:t>
            </a:r>
            <a:endParaRPr lang="en-US" sz="1600" dirty="0"/>
          </a:p>
        </p:txBody>
      </p:sp>
      <p:sp>
        <p:nvSpPr>
          <p:cNvPr id="11" name="Text 2"/>
          <p:cNvSpPr/>
          <p:nvPr/>
        </p:nvSpPr>
        <p:spPr>
          <a:xfrm>
            <a:off x="66122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政策与资本双轮驱动下，新职业层出不穷，为高职生提供‘错位竞争’窗口，关键在于提前布局技能与证书，实现‘换道超车’。</a:t>
            </a:r>
            <a:endParaRPr lang="en-US" sz="1600" dirty="0"/>
          </a:p>
        </p:txBody>
      </p:sp>
      <p:sp>
        <p:nvSpPr>
          <p:cNvPr id="12" name="Text 3"/>
          <p:cNvSpPr/>
          <p:nvPr/>
        </p:nvSpPr>
        <p:spPr>
          <a:xfrm>
            <a:off x="6547485" y="1667510"/>
            <a:ext cx="417639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政策与资本支持</a:t>
            </a:r>
            <a:endParaRPr lang="en-US" sz="1600" dirty="0"/>
          </a:p>
        </p:txBody>
      </p:sp>
      <p:sp>
        <p:nvSpPr>
          <p:cNvPr id="13"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157E11"/>
                </a:solidFill>
                <a:latin typeface="MiSans" pitchFamily="34" charset="0"/>
                <a:ea typeface="MiSans" pitchFamily="34" charset="-122"/>
                <a:cs typeface="MiSans" pitchFamily="34" charset="-120"/>
              </a:rPr>
              <a:t>新兴产业崛起带来新蓝海</a:t>
            </a:r>
            <a:endParaRPr lang="en-US" sz="1600" dirty="0"/>
          </a:p>
        </p:txBody>
      </p:sp>
      <p:pic>
        <p:nvPicPr>
          <p:cNvPr id="14" name="Image 7" descr="https://test-kimi-img.moonshot.cn/pub/slides/slides_tmpl/image/25-08-06-16:17:02-d29guvkup1d2ae82khu0.png">    </p:cNvPr>
          <p:cNvPicPr>
            <a:picLocks noChangeAspect="1"/>
          </p:cNvPicPr>
          <p:nvPr/>
        </p:nvPicPr>
        <p:blipFill>
          <a:blip r:embed="rId8"/>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r>
          <p:cNvPicPr>
            <a:picLocks noChangeAspect="1"/>
          </p:cNvPicPr>
          <p:nvPr/>
        </p:nvPicPr>
        <p:blipFill>
          <a:blip r:embed="rId9"/>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r>
          <p:cNvPicPr>
            <a:picLocks noChangeAspect="1"/>
          </p:cNvPicPr>
          <p:nvPr/>
        </p:nvPicPr>
        <p:blipFill>
          <a:blip r:embed="rId10"/>
          <a:stretch>
            <a:fillRect/>
          </a:stretch>
        </p:blipFill>
        <p:spPr>
          <a:xfrm rot="19980000">
            <a:off x="8440420" y="-580390"/>
            <a:ext cx="1540510" cy="15405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1316990"/>
            <a:ext cx="12192000" cy="231394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1316355"/>
            <a:ext cx="317500" cy="2313940"/>
          </a:xfrm>
          <a:prstGeom prst="rect">
            <a:avLst/>
          </a:prstGeom>
        </p:spPr>
      </p:pic>
      <p:sp>
        <p:nvSpPr>
          <p:cNvPr id="4" name="Text 0"/>
          <p:cNvSpPr/>
          <p:nvPr/>
        </p:nvSpPr>
        <p:spPr>
          <a:xfrm>
            <a:off x="899160" y="2262505"/>
            <a:ext cx="10320655" cy="711200"/>
          </a:xfrm>
          <a:prstGeom prst="rect">
            <a:avLst/>
          </a:prstGeom>
          <a:noFill/>
          <a:ln/>
        </p:spPr>
        <p:txBody>
          <a:bodyPr wrap="square" lIns="91440" tIns="45720" rIns="91440" bIns="45720" rtlCol="0" anchor="t">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部分高职院校专业设置和课程内容未能及时跟上产业升级和技术变革的步伐，导致毕业生掌握的技能与企业实际需求不匹配。</a:t>
            </a:r>
            <a:endParaRPr lang="en-US" sz="1600" dirty="0"/>
          </a:p>
        </p:txBody>
      </p:sp>
      <p:sp>
        <p:nvSpPr>
          <p:cNvPr id="5" name="Text 1"/>
          <p:cNvSpPr/>
          <p:nvPr/>
        </p:nvSpPr>
        <p:spPr>
          <a:xfrm>
            <a:off x="899160" y="1675130"/>
            <a:ext cx="10301605" cy="368300"/>
          </a:xfrm>
          <a:prstGeom prst="rect">
            <a:avLst/>
          </a:prstGeom>
          <a:noFill/>
          <a:ln/>
        </p:spPr>
        <p:txBody>
          <a:bodyPr wrap="square" lIns="91440" tIns="45720" rIns="91440" bIns="45720" rtlCol="0" anchor="t">
            <a:spAutoFit/>
          </a:bodyP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技能与岗位脱节</a:t>
            </a:r>
            <a:endParaRPr lang="en-US" sz="1600" dirty="0"/>
          </a:p>
        </p:txBody>
      </p:sp>
      <p:sp>
        <p:nvSpPr>
          <p:cNvPr id="6" name="Text 2"/>
          <p:cNvSpPr/>
          <p:nvPr/>
        </p:nvSpPr>
        <p:spPr>
          <a:xfrm>
            <a:off x="734060" y="4355465"/>
            <a:ext cx="3264535" cy="10668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毕业生自身在专业能力、沟通能力、团队协作能力、问题解决能力等软技能方面存在短板，难以适应现代企业注重综合素质的用人要求。</a:t>
            </a:r>
            <a:endParaRPr lang="en-US" sz="1600" dirty="0"/>
          </a:p>
        </p:txBody>
      </p:sp>
      <p:sp>
        <p:nvSpPr>
          <p:cNvPr id="7" name="Text 3"/>
          <p:cNvSpPr/>
          <p:nvPr/>
        </p:nvSpPr>
        <p:spPr>
          <a:xfrm>
            <a:off x="734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软实力短板</a:t>
            </a:r>
            <a:endParaRPr lang="en-US" sz="1600" dirty="0"/>
          </a:p>
        </p:txBody>
      </p:sp>
      <p:sp>
        <p:nvSpPr>
          <p:cNvPr id="8" name="Text 4"/>
          <p:cNvSpPr/>
          <p:nvPr/>
        </p:nvSpPr>
        <p:spPr>
          <a:xfrm>
            <a:off x="4417060" y="4355465"/>
            <a:ext cx="3264535" cy="10668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部分毕业生倾向于选择公务员、事业单位、国有企业等稳定性较高的职业，对中小企业、基层岗位缺乏兴趣，导致就业选择范围狭窄。</a:t>
            </a:r>
            <a:endParaRPr lang="en-US" sz="1600" dirty="0"/>
          </a:p>
        </p:txBody>
      </p:sp>
      <p:sp>
        <p:nvSpPr>
          <p:cNvPr id="9" name="Text 5"/>
          <p:cNvSpPr/>
          <p:nvPr/>
        </p:nvSpPr>
        <p:spPr>
          <a:xfrm>
            <a:off x="4417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求稳与地域偏好</a:t>
            </a:r>
            <a:endParaRPr lang="en-US" sz="1600" dirty="0"/>
          </a:p>
        </p:txBody>
      </p:sp>
      <p:sp>
        <p:nvSpPr>
          <p:cNvPr id="10" name="Text 6"/>
          <p:cNvSpPr/>
          <p:nvPr/>
        </p:nvSpPr>
        <p:spPr>
          <a:xfrm>
            <a:off x="8100060" y="4355465"/>
            <a:ext cx="3264535" cy="10668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高职院校毕业生获取就业信息的渠道主要依赖于学校招聘会、招聘网站等，缺乏对行业动态、企业需求的深入了解，导致就业选择盲目。</a:t>
            </a:r>
            <a:endParaRPr lang="en-US" sz="1600" dirty="0"/>
          </a:p>
        </p:txBody>
      </p:sp>
      <p:sp>
        <p:nvSpPr>
          <p:cNvPr id="11" name="Text 7"/>
          <p:cNvSpPr/>
          <p:nvPr/>
        </p:nvSpPr>
        <p:spPr>
          <a:xfrm>
            <a:off x="8100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信息获取渠道有限</a:t>
            </a: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高职就业困境四维透视</a:t>
            </a:r>
            <a:endParaRPr lang="en-US" sz="1600" dirty="0"/>
          </a:p>
        </p:txBody>
      </p:sp>
      <p:pic>
        <p:nvPicPr>
          <p:cNvPr id="13" name="Image 2" descr="https://test-kimi-img.moonshot.cn/pub/slides/slides_tmpl/image/25-08-06-16:17:12-d29gv24up1d2ae82kivg.png">    </p:cNvPr>
          <p:cNvPicPr>
            <a:picLocks noChangeAspect="1"/>
          </p:cNvPicPr>
          <p:nvPr/>
        </p:nvPicPr>
        <p:blipFill>
          <a:blip r:embed="rId3">
            <a:alphaModFix amt="40000"/>
          </a:blip>
          <a:stretch>
            <a:fillRect/>
          </a:stretch>
        </p:blipFill>
        <p:spPr>
          <a:xfrm>
            <a:off x="4170045" y="3880485"/>
            <a:ext cx="76200" cy="2557780"/>
          </a:xfrm>
          <a:prstGeom prst="rect">
            <a:avLst/>
          </a:prstGeom>
        </p:spPr>
      </p:pic>
      <p:pic>
        <p:nvPicPr>
          <p:cNvPr id="14" name="Image 3" descr="https://test-kimi-img.moonshot.cn/pub/slides/slides_tmpl/image/25-08-06-16:17:12-d29gv24up1d2ae82kivg.png">    </p:cNvPr>
          <p:cNvPicPr>
            <a:picLocks noChangeAspect="1"/>
          </p:cNvPicPr>
          <p:nvPr/>
        </p:nvPicPr>
        <p:blipFill>
          <a:blip r:embed="rId4">
            <a:alphaModFix amt="40000"/>
          </a:blip>
          <a:stretch>
            <a:fillRect/>
          </a:stretch>
        </p:blipFill>
        <p:spPr>
          <a:xfrm>
            <a:off x="7852410" y="3880485"/>
            <a:ext cx="76200" cy="2557780"/>
          </a:xfrm>
          <a:prstGeom prst="rect">
            <a:avLst/>
          </a:prstGeom>
        </p:spPr>
      </p:pic>
      <p:pic>
        <p:nvPicPr>
          <p:cNvPr id="15" name="Image 4" descr="https://test-kimi-img.moonshot.cn/pub/slides/slides_tmpl/image/25-08-06-16:17:02-d29guvkup1d2ae82khq0.png">    </p:cNvPr>
          <p:cNvPicPr>
            <a:picLocks noChangeAspect="1"/>
          </p:cNvPicPr>
          <p:nvPr/>
        </p:nvPicPr>
        <p:blipFill>
          <a:blip r:embed="rId5"/>
          <a:stretch>
            <a:fillRect/>
          </a:stretch>
        </p:blipFill>
        <p:spPr>
          <a:xfrm flipH="1" rot="5400000">
            <a:off x="11033760" y="2059305"/>
            <a:ext cx="1542415" cy="773430"/>
          </a:xfrm>
          <a:prstGeom prst="rect">
            <a:avLst/>
          </a:prstGeom>
        </p:spPr>
      </p:pic>
      <p:pic>
        <p:nvPicPr>
          <p:cNvPr id="16"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7" name="Image 6" descr="https://test-kimi-img.moonshot.cn/pub/slides/slides_tmpl/image/25-08-06-16:17:02-d29guvkup1d2ae82khrg.png">    </p:cNvPr>
          <p:cNvPicPr>
            <a:picLocks noChangeAspect="1"/>
          </p:cNvPicPr>
          <p:nvPr/>
        </p:nvPicPr>
        <p:blipFill>
          <a:blip r:embed="rId7">
            <a:alphaModFix amt="80000"/>
          </a:blip>
          <a:stretch>
            <a:fillRect/>
          </a:stretch>
        </p:blipFill>
        <p:spPr>
          <a:xfrm>
            <a:off x="9732645" y="-266065"/>
            <a:ext cx="734695" cy="734695"/>
          </a:xfrm>
          <a:prstGeom prst="rect">
            <a:avLst/>
          </a:prstGeom>
        </p:spPr>
      </p:pic>
      <p:pic>
        <p:nvPicPr>
          <p:cNvPr id="18" name="Image 7" descr="https://test-kimi-img.moonshot.cn/pub/slides/slides_tmpl/image/25-08-06-16:17:03-d29guvsup1d2ae82ki0g.png">    </p:cNvPr>
          <p:cNvPicPr>
            <a:picLocks noChangeAspect="1"/>
          </p:cNvPicPr>
          <p:nvPr/>
        </p:nvPicPr>
        <p:blipFill>
          <a:blip r:embed="rId8"/>
          <a:stretch>
            <a:fillRect/>
          </a:stretch>
        </p:blipFill>
        <p:spPr>
          <a:xfrm>
            <a:off x="680720" y="795020"/>
            <a:ext cx="5943600" cy="889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7965"/>
            <a:ext cx="944880" cy="473710"/>
          </a:xfrm>
          <a:prstGeom prst="rect">
            <a:avLst/>
          </a:prstGeom>
        </p:spPr>
      </p:pic>
      <p:pic>
        <p:nvPicPr>
          <p:cNvPr id="4" name="Image 2" descr="https://test-kimi-img.moonshot.cn/pub/slides/slides_tmpl/image/25-08-06-16:17:03-d29guvsup1d2ae82ki60.png">    </p:cNvPr>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r>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1016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院校优化专业课程、强化实训与1+X证书，企业深度参与订单培养，提升岗位匹配度与求职成功率。</a:t>
            </a:r>
            <a:endParaRPr lang="en-US" sz="1600" dirty="0"/>
          </a:p>
        </p:txBody>
      </p:sp>
      <p:sp>
        <p:nvSpPr>
          <p:cNvPr id="8" name="Text 1"/>
          <p:cNvSpPr/>
          <p:nvPr/>
        </p:nvSpPr>
        <p:spPr>
          <a:xfrm>
            <a:off x="947420" y="300926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产教融合</a:t>
            </a:r>
            <a:endParaRPr lang="en-US" sz="1600" dirty="0"/>
          </a:p>
        </p:txBody>
      </p:sp>
      <p:pic>
        <p:nvPicPr>
          <p:cNvPr id="9" name="Image 5" descr="https://test-kimi-img.moonshot.cn/pub/slides/slides_tmpl/image/25-08-06-16:17:12-d29gv24up1d2ae82kit0.svg">    </p:cNvPr>
          <p:cNvPicPr>
            <a:picLocks noChangeAspect="1"/>
          </p:cNvPicPr>
          <p:nvPr/>
        </p:nvPicPr>
        <p:blipFill>
          <a:blip r:embed="rId6">
            <a:extLst>
              <a:ext uri="{96DAC541-7B7A-43D3-8B79-37D633B846F1}">
                <asvg:svgBlip xmlns:asvg="http://schemas.microsoft.com/office/drawing/2016/SVG/main" r:embed="rId7"/>
              </a:ext>
            </a:extLst>
          </a:blip>
          <a:srcRect l="50" r="-50" t="644" b="644"/>
          <a:stretch/>
        </p:blipFill>
        <p:spPr>
          <a:xfrm>
            <a:off x="2058035" y="2012950"/>
            <a:ext cx="577215" cy="570230"/>
          </a:xfrm>
          <a:prstGeom prst="rect">
            <a:avLst/>
          </a:prstGeom>
        </p:spPr>
      </p:pic>
      <p:pic>
        <p:nvPicPr>
          <p:cNvPr id="10" name="Image 6" descr="https://test-kimi-img.moonshot.cn/pub/slides/slides_tmpl/image/25-08-06-16:17:11-d29gv1sup1d2ae82kigg.png">    </p:cNvPr>
          <p:cNvPicPr>
            <a:picLocks noChangeAspect="1"/>
          </p:cNvPicPr>
          <p:nvPr/>
        </p:nvPicPr>
        <p:blipFill>
          <a:blip r:embed="rId8"/>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r>
          <p:cNvPicPr>
            <a:picLocks noChangeAspect="1"/>
          </p:cNvPicPr>
          <p:nvPr/>
        </p:nvPicPr>
        <p:blipFill>
          <a:blip r:embed="rId9"/>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r>
          <p:cNvPicPr>
            <a:picLocks noChangeAspect="1"/>
          </p:cNvPicPr>
          <p:nvPr/>
        </p:nvPicPr>
        <p:blipFill>
          <a:blip r:embed="rId10"/>
          <a:stretch>
            <a:fillRect/>
          </a:stretch>
        </p:blipFill>
        <p:spPr>
          <a:xfrm>
            <a:off x="5410835" y="1764030"/>
            <a:ext cx="1104900" cy="1104900"/>
          </a:xfrm>
          <a:prstGeom prst="rect">
            <a:avLst/>
          </a:prstGeom>
        </p:spPr>
      </p:pic>
      <p:sp>
        <p:nvSpPr>
          <p:cNvPr id="13" name="Text 2"/>
          <p:cNvSpPr/>
          <p:nvPr/>
        </p:nvSpPr>
        <p:spPr>
          <a:xfrm>
            <a:off x="4567555" y="3665220"/>
            <a:ext cx="2796540" cy="1016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通过就业指导、基层政策宣讲转变‘唯高薪唯大城市’观念，拓宽就业视野，为后续政策解读奠定实践路径。</a:t>
            </a:r>
            <a:endParaRPr lang="en-US" sz="1600" dirty="0"/>
          </a:p>
        </p:txBody>
      </p:sp>
      <p:sp>
        <p:nvSpPr>
          <p:cNvPr id="14" name="Text 3"/>
          <p:cNvSpPr/>
          <p:nvPr/>
        </p:nvSpPr>
        <p:spPr>
          <a:xfrm>
            <a:off x="4566920"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观念更新</a:t>
            </a:r>
            <a:endParaRPr lang="en-US" sz="1600" dirty="0"/>
          </a:p>
        </p:txBody>
      </p:sp>
      <p:pic>
        <p:nvPicPr>
          <p:cNvPr id="15" name="Image 9" descr="https://test-kimi-img.moonshot.cn/pub/slides/slides_tmpl/image/25-08-06-16:17:12-d29gv24up1d2ae82kis0.png">    </p:cNvPr>
          <p:cNvPicPr>
            <a:picLocks noChangeAspect="1"/>
          </p:cNvPicPr>
          <p:nvPr/>
        </p:nvPicPr>
        <p:blipFill>
          <a:blip r:embed="rId11"/>
          <a:srcRect l="59" r="59" t="-59" b="59"/>
          <a:stretch/>
        </p:blipFill>
        <p:spPr>
          <a:xfrm>
            <a:off x="5677535" y="2012950"/>
            <a:ext cx="577215" cy="570230"/>
          </a:xfrm>
          <a:prstGeom prst="rect">
            <a:avLst/>
          </a:prstGeom>
        </p:spPr>
      </p:pic>
      <p:pic>
        <p:nvPicPr>
          <p:cNvPr id="16" name="Image 10" descr="https://test-kimi-img.moonshot.cn/pub/slides/slides_tmpl/image/25-08-06-16:17:12-d29gv24up1d2ae82king.png">    </p:cNvPr>
          <p:cNvPicPr>
            <a:picLocks noChangeAspect="1"/>
          </p:cNvPicPr>
          <p:nvPr/>
        </p:nvPicPr>
        <p:blipFill>
          <a:blip r:embed="rId12"/>
          <a:stretch>
            <a:fillRect/>
          </a:stretch>
        </p:blipFill>
        <p:spPr>
          <a:xfrm>
            <a:off x="9020175" y="1764030"/>
            <a:ext cx="1104900" cy="1104900"/>
          </a:xfrm>
          <a:prstGeom prst="rect">
            <a:avLst/>
          </a:prstGeom>
        </p:spPr>
      </p:pic>
      <p:sp>
        <p:nvSpPr>
          <p:cNvPr id="17" name="Text 4"/>
          <p:cNvSpPr/>
          <p:nvPr/>
        </p:nvSpPr>
        <p:spPr>
          <a:xfrm>
            <a:off x="8187690" y="3665220"/>
            <a:ext cx="2796540" cy="762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校企共建信息平台，提供个性化指导与岗位内推，帮助学生提前锁定岗位，提升就业竞争力。</a:t>
            </a:r>
            <a:endParaRPr lang="en-US" sz="1600" dirty="0"/>
          </a:p>
        </p:txBody>
      </p:sp>
      <p:sp>
        <p:nvSpPr>
          <p:cNvPr id="18" name="Text 5"/>
          <p:cNvSpPr/>
          <p:nvPr/>
        </p:nvSpPr>
        <p:spPr>
          <a:xfrm>
            <a:off x="8187055"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信息对称</a:t>
            </a:r>
            <a:endParaRPr lang="en-US" sz="1600" dirty="0"/>
          </a:p>
        </p:txBody>
      </p:sp>
      <p:pic>
        <p:nvPicPr>
          <p:cNvPr id="19" name="Image 11" descr="https://test-kimi-img.moonshot.cn/pub/slides/slides_tmpl/image/25-08-06-16:17:12-d29gv24up1d2ae82kisg.png">    </p:cNvPr>
          <p:cNvPicPr>
            <a:picLocks noChangeAspect="1"/>
          </p:cNvPicPr>
          <p:nvPr/>
        </p:nvPicPr>
        <p:blipFill>
          <a:blip r:embed="rId13"/>
          <a:srcRect l="59" r="59" t="-59" b="59"/>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突围策略：产教融合+观念更新</a:t>
            </a:r>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r>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分组制作含行业趋势、政策、社会事件的‘就业形势卡牌’，随机抽取后结合专业填写‘卡牌-关联-影响’表，识别机会与风险。</a:t>
            </a:r>
            <a:endParaRPr lang="en-US" sz="1600" dirty="0"/>
          </a:p>
        </p:txBody>
      </p:sp>
      <p:sp>
        <p:nvSpPr>
          <p:cNvPr id="4" name="Text 1"/>
          <p:cNvSpPr/>
          <p:nvPr/>
        </p:nvSpPr>
        <p:spPr>
          <a:xfrm>
            <a:off x="1350010" y="147574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卡牌制作</a:t>
            </a:r>
            <a:endParaRPr lang="en-US" sz="1600" dirty="0"/>
          </a:p>
        </p:txBody>
      </p:sp>
      <p:sp>
        <p:nvSpPr>
          <p:cNvPr id="5" name="Text 2"/>
          <p:cNvSpPr/>
          <p:nvPr/>
        </p:nvSpPr>
        <p:spPr>
          <a:xfrm>
            <a:off x="1388110" y="352933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各组制定三类应对策略并排序，现场接受他组质询，训练系统思维与动态适应观，打破‘专业对口+地域固定’定势。</a:t>
            </a:r>
            <a:endParaRPr lang="en-US" sz="1600" dirty="0"/>
          </a:p>
        </p:txBody>
      </p:sp>
      <p:sp>
        <p:nvSpPr>
          <p:cNvPr id="6" name="Text 3"/>
          <p:cNvSpPr/>
          <p:nvPr/>
        </p:nvSpPr>
        <p:spPr>
          <a:xfrm>
            <a:off x="1350010" y="318770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策略制定</a:t>
            </a:r>
            <a:endParaRPr lang="en-US" sz="1600" dirty="0"/>
          </a:p>
        </p:txBody>
      </p:sp>
      <p:sp>
        <p:nvSpPr>
          <p:cNvPr id="7" name="Text 4"/>
          <p:cNvSpPr/>
          <p:nvPr/>
        </p:nvSpPr>
        <p:spPr>
          <a:xfrm>
            <a:off x="1388110" y="5210810"/>
            <a:ext cx="819277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教师用‘可行性-资源匹配度’双维度点评，提炼共性原则，为后续政策利用奠定方法论基础。</a:t>
            </a:r>
            <a:endParaRPr lang="en-US" sz="1600" dirty="0"/>
          </a:p>
        </p:txBody>
      </p:sp>
      <p:sp>
        <p:nvSpPr>
          <p:cNvPr id="8" name="Text 5"/>
          <p:cNvSpPr/>
          <p:nvPr/>
        </p:nvSpPr>
        <p:spPr>
          <a:xfrm>
            <a:off x="1350010" y="486918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教师点评</a:t>
            </a:r>
            <a:endParaRPr lang="en-US" sz="1600" dirty="0"/>
          </a:p>
        </p:txBody>
      </p:sp>
      <p:sp>
        <p:nvSpPr>
          <p:cNvPr id="9"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——就业形势沙盘推演</a:t>
            </a:r>
            <a:endParaRPr lang="en-US" sz="1600" dirty="0"/>
          </a:p>
        </p:txBody>
      </p:sp>
      <p:pic>
        <p:nvPicPr>
          <p:cNvPr id="10" name="Image 1" descr="https://test-kimi-img.moonshot.cn/pub/slides/slides_tmpl/image/25-08-06-16:17:12-d29gv24up1d2ae82kiv0.png">    </p:cNvPr>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r>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r>
          <p:cNvPicPr>
            <a:picLocks noChangeAspect="1"/>
          </p:cNvPicPr>
          <p:nvPr/>
        </p:nvPicPr>
        <p:blipFill>
          <a:blip r:embed="rId4"/>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r>
          <p:cNvPicPr>
            <a:picLocks noChangeAspect="1"/>
          </p:cNvPicPr>
          <p:nvPr/>
        </p:nvPicPr>
        <p:blipFill>
          <a:blip r:embed="rId7"/>
          <a:stretch>
            <a:fillRect/>
          </a:stretch>
        </p:blipFill>
        <p:spPr>
          <a:xfrm flipH="1" rot="5400000">
            <a:off x="11033760" y="5330190"/>
            <a:ext cx="1542415" cy="77343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r>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r>
          <p:cNvPicPr>
            <a:picLocks noChangeAspect="1"/>
          </p:cNvPicPr>
          <p:nvPr/>
        </p:nvPicPr>
        <p:blipFill>
          <a:blip r:embed="rId2"/>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r>
          <p:cNvPicPr>
            <a:picLocks noChangeAspect="1"/>
          </p:cNvPicPr>
          <p:nvPr/>
        </p:nvPicPr>
        <p:blipFill>
          <a:blip r:embed="rId3"/>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r>
          <p:cNvPicPr>
            <a:picLocks noChangeAspect="1"/>
          </p:cNvPicPr>
          <p:nvPr/>
        </p:nvPicPr>
        <p:blipFill>
          <a:blip r:embed="rId4"/>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a:ln/>
        </p:spPr>
        <p:txBody>
          <a:bodyPr wrap="square" lIns="91440" tIns="45720" rIns="91440" bIns="45720" rtlCol="0" anchor="ct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r>
          <p:cNvPicPr>
            <a:picLocks noChangeAspect="1"/>
          </p:cNvPicPr>
          <p:nvPr/>
        </p:nvPicPr>
        <p:blipFill>
          <a:blip r:embed="rId5"/>
          <a:stretch>
            <a:fillRect/>
          </a:stretch>
        </p:blipFill>
        <p:spPr>
          <a:xfrm>
            <a:off x="9903460" y="3075305"/>
            <a:ext cx="1583690" cy="1426845"/>
          </a:xfrm>
          <a:prstGeom prst="rect">
            <a:avLst/>
          </a:prstGeom>
        </p:spPr>
      </p:pic>
      <p:sp>
        <p:nvSpPr>
          <p:cNvPr id="8" name="Text 1"/>
          <p:cNvSpPr/>
          <p:nvPr/>
        </p:nvSpPr>
        <p:spPr>
          <a:xfrm>
            <a:off x="2461895" y="1654175"/>
            <a:ext cx="6985635" cy="5334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各组将应对策略写下来，其他同学补充并投票，高票策略需陈述具体行动步骤与时间节点。</a:t>
            </a:r>
            <a:endParaRPr lang="en-US" sz="1600" dirty="0"/>
          </a:p>
        </p:txBody>
      </p:sp>
      <p:sp>
        <p:nvSpPr>
          <p:cNvPr id="9" name="Text 2"/>
          <p:cNvSpPr/>
          <p:nvPr/>
        </p:nvSpPr>
        <p:spPr>
          <a:xfrm>
            <a:off x="2461895" y="115189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信息共享</a:t>
            </a:r>
            <a:endParaRPr lang="en-US" sz="1600" dirty="0"/>
          </a:p>
        </p:txBody>
      </p:sp>
      <p:sp>
        <p:nvSpPr>
          <p:cNvPr id="10" name="Text 3"/>
          <p:cNvSpPr/>
          <p:nvPr/>
        </p:nvSpPr>
        <p:spPr>
          <a:xfrm>
            <a:off x="10155555" y="3302635"/>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02</a:t>
            </a:r>
            <a:endParaRPr lang="en-US" sz="1600" dirty="0"/>
          </a:p>
        </p:txBody>
      </p:sp>
      <p:sp>
        <p:nvSpPr>
          <p:cNvPr id="11" name="Text 4"/>
          <p:cNvSpPr/>
          <p:nvPr/>
        </p:nvSpPr>
        <p:spPr>
          <a:xfrm>
            <a:off x="2830195" y="3324860"/>
            <a:ext cx="6985635" cy="533400"/>
          </a:xfrm>
          <a:prstGeom prst="rect">
            <a:avLst/>
          </a:prstGeom>
          <a:noFill/>
          <a:ln/>
        </p:spPr>
        <p:txBody>
          <a:bodyPr wrap="square" lIns="91440" tIns="45720" rIns="91440" bIns="45720" rtlCol="0" anchor="ctr">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教师用‘可行性-资源匹配度’双维度点评，提炼共性原则，为后续政策利用奠定方法论基础。</a:t>
            </a:r>
            <a:endParaRPr lang="en-US" sz="1600" dirty="0"/>
          </a:p>
        </p:txBody>
      </p:sp>
      <p:pic>
        <p:nvPicPr>
          <p:cNvPr id="12" name="Image 5" descr="https://test-kimi-img.moonshot.cn/pub/slides/slides_tmpl/image/25-08-06-16:17:12-d29gv24up1d2ae82kir0.png">    </p:cNvPr>
          <p:cNvPicPr>
            <a:picLocks noChangeAspect="1"/>
          </p:cNvPicPr>
          <p:nvPr/>
        </p:nvPicPr>
        <p:blipFill>
          <a:blip r:embed="rId6"/>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a:ln/>
        </p:spPr>
        <p:txBody>
          <a:bodyPr wrap="square" lIns="91440" tIns="45720" rIns="91440" bIns="45720" rtlCol="0" anchor="ctr">
            <a:spAutoFit/>
          </a:bodyPr>
          <a:lstStyle/>
          <a:p>
            <a:pPr algn="r" indent="0" marL="0">
              <a:lnSpc>
                <a:spcPct val="100000"/>
              </a:lnSpc>
              <a:buNone/>
            </a:pPr>
            <a:r>
              <a:rPr lang="en-US" sz="2000" dirty="0">
                <a:solidFill>
                  <a:srgbClr val="158011"/>
                </a:solidFill>
                <a:latin typeface="MiSans" pitchFamily="34" charset="0"/>
                <a:ea typeface="MiSans" pitchFamily="34" charset="-122"/>
                <a:cs typeface="MiSans" pitchFamily="34" charset="-120"/>
              </a:rPr>
              <a:t>教师点评</a:t>
            </a:r>
            <a:endParaRPr lang="en-US" sz="1600" dirty="0"/>
          </a:p>
        </p:txBody>
      </p:sp>
      <p:sp>
        <p:nvSpPr>
          <p:cNvPr id="14" name="Text 6"/>
          <p:cNvSpPr/>
          <p:nvPr/>
        </p:nvSpPr>
        <p:spPr>
          <a:xfrm>
            <a:off x="1076325" y="5008880"/>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03</a:t>
            </a:r>
            <a:endParaRPr lang="en-US" sz="1600" dirty="0"/>
          </a:p>
        </p:txBody>
      </p:sp>
      <p:sp>
        <p:nvSpPr>
          <p:cNvPr id="15" name="Text 7"/>
          <p:cNvSpPr/>
          <p:nvPr/>
        </p:nvSpPr>
        <p:spPr>
          <a:xfrm>
            <a:off x="2461895" y="4995545"/>
            <a:ext cx="6985635" cy="5334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强化策略的可执行意识，为后续政策解读与途径选择提供严谨示范，帮助学生建立理性决策观。</a:t>
            </a:r>
            <a:endParaRPr lang="en-US" sz="1600" dirty="0"/>
          </a:p>
        </p:txBody>
      </p:sp>
      <p:sp>
        <p:nvSpPr>
          <p:cNvPr id="16" name="Text 8"/>
          <p:cNvSpPr/>
          <p:nvPr/>
        </p:nvSpPr>
        <p:spPr>
          <a:xfrm>
            <a:off x="2461895" y="449326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方法论基础</a:t>
            </a:r>
            <a:endParaRPr lang="en-US" sz="1600" dirty="0"/>
          </a:p>
        </p:txBody>
      </p:sp>
      <p:sp>
        <p:nvSpPr>
          <p:cNvPr id="17" name="Text 9"/>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——就业形势沙盘推演</a:t>
            </a:r>
            <a:endParaRPr lang="en-US" sz="1600" dirty="0"/>
          </a:p>
        </p:txBody>
      </p:sp>
      <p:pic>
        <p:nvPicPr>
          <p:cNvPr id="18"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r>
          <p:cNvPicPr>
            <a:picLocks noChangeAspect="1"/>
          </p:cNvPicPr>
          <p:nvPr/>
        </p:nvPicPr>
        <p:blipFill>
          <a:blip r:embed="rId9"/>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r>
          <p:cNvPicPr>
            <a:picLocks noChangeAspect="1"/>
          </p:cNvPicPr>
          <p:nvPr/>
        </p:nvPicPr>
        <p:blipFill>
          <a:blip r:embed="rId10"/>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r>
          <p:cNvPicPr>
            <a:picLocks noChangeAspect="1"/>
          </p:cNvPicPr>
          <p:nvPr/>
        </p:nvPicPr>
        <p:blipFill>
          <a:blip r:embed="rId11"/>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r>
          <p:cNvPicPr>
            <a:picLocks noChangeAspect="1"/>
          </p:cNvPicPr>
          <p:nvPr/>
        </p:nvPicPr>
        <p:blipFill>
          <a:blip r:embed="rId12">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r>
          <p:cNvPicPr>
            <a:picLocks noChangeAspect="1"/>
          </p:cNvPicPr>
          <p:nvPr/>
        </p:nvPicPr>
        <p:blipFill>
          <a:blip r:embed="rId13">
            <a:alphaModFix amt="80000"/>
          </a:blip>
          <a:stretch>
            <a:fillRect/>
          </a:stretch>
        </p:blipFill>
        <p:spPr>
          <a:xfrm>
            <a:off x="541020" y="2988945"/>
            <a:ext cx="440055" cy="44005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r>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r>
          <p:cNvPicPr>
            <a:picLocks noChangeAspect="1"/>
          </p:cNvPicPr>
          <p:nvPr/>
        </p:nvPicPr>
        <p:blipFill>
          <a:blip r:embed="rId3"/>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r>
          <p:cNvPicPr>
            <a:picLocks noChangeAspect="1"/>
          </p:cNvPicPr>
          <p:nvPr/>
        </p:nvPicPr>
        <p:blipFill>
          <a:blip r:embed="rId4"/>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r>
          <p:cNvPicPr>
            <a:picLocks noChangeAspect="1"/>
          </p:cNvPicPr>
          <p:nvPr/>
        </p:nvPicPr>
        <p:blipFill>
          <a:blip r:embed="rId5"/>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1"/>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2"/>
          <p:cNvSpPr/>
          <p:nvPr/>
        </p:nvSpPr>
        <p:spPr>
          <a:xfrm>
            <a:off x="905510" y="1734185"/>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高票小组用三分钟展示策略逻辑与证据链，台下学生连续追问数据来源、资金成本、风险预案，展示方需现场回应。</a:t>
            </a:r>
            <a:endParaRPr lang="en-US" sz="1600" dirty="0"/>
          </a:p>
        </p:txBody>
      </p:sp>
      <p:sp>
        <p:nvSpPr>
          <p:cNvPr id="10" name="Text 3"/>
          <p:cNvSpPr/>
          <p:nvPr/>
        </p:nvSpPr>
        <p:spPr>
          <a:xfrm>
            <a:off x="853440" y="1357630"/>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策略展示</a:t>
            </a:r>
            <a:endParaRPr lang="en-US" sz="1600" dirty="0"/>
          </a:p>
        </p:txBody>
      </p:sp>
      <p:sp>
        <p:nvSpPr>
          <p:cNvPr id="11" name="Text 4"/>
          <p:cNvSpPr/>
          <p:nvPr/>
        </p:nvSpPr>
        <p:spPr>
          <a:xfrm>
            <a:off x="905510" y="338582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教师总结‘证据-时间-资源’三要素完整性，训练批判性思维与表达应变能力，为后续政策解读提供严谨示范。</a:t>
            </a:r>
            <a:endParaRPr lang="en-US" sz="1600" dirty="0"/>
          </a:p>
        </p:txBody>
      </p:sp>
      <p:sp>
        <p:nvSpPr>
          <p:cNvPr id="12" name="Text 5"/>
          <p:cNvSpPr/>
          <p:nvPr/>
        </p:nvSpPr>
        <p:spPr>
          <a:xfrm>
            <a:off x="853440" y="300926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教师总结</a:t>
            </a:r>
            <a:endParaRPr lang="en-US" sz="1600" dirty="0"/>
          </a:p>
        </p:txBody>
      </p:sp>
      <p:sp>
        <p:nvSpPr>
          <p:cNvPr id="13" name="Text 6"/>
          <p:cNvSpPr/>
          <p:nvPr/>
        </p:nvSpPr>
        <p:spPr>
          <a:xfrm>
            <a:off x="905510" y="502920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强化策略的可执行意识，为后续政策解读与途径选择提供严谨示范，帮助学生建立理性决策观。</a:t>
            </a:r>
            <a:endParaRPr lang="en-US" sz="1600" dirty="0"/>
          </a:p>
        </p:txBody>
      </p:sp>
      <p:sp>
        <p:nvSpPr>
          <p:cNvPr id="14" name="Text 7"/>
          <p:cNvSpPr/>
          <p:nvPr/>
        </p:nvSpPr>
        <p:spPr>
          <a:xfrm>
            <a:off x="853440" y="465264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严谨示范</a:t>
            </a: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——就业形势沙盘推演</a:t>
            </a:r>
            <a:endParaRPr lang="en-US" sz="1600" dirty="0"/>
          </a:p>
        </p:txBody>
      </p:sp>
      <p:pic>
        <p:nvPicPr>
          <p:cNvPr id="16" name="Image 5" descr="https://test-kimi-img.moonshot.cn/pub/slides/slides_tmpl/image/25-08-06-16:17:06-d29gv0kup1d2ae82kic0.jpg">    </p:cNvPr>
          <p:cNvPicPr>
            <a:picLocks noChangeAspect="1"/>
          </p:cNvPicPr>
          <p:nvPr/>
        </p:nvPicPr>
        <p:blipFill>
          <a:blip r:embed="rId6"/>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r>
          <p:cNvPicPr>
            <a:picLocks noChangeAspect="1"/>
          </p:cNvPicPr>
          <p:nvPr/>
        </p:nvPicPr>
        <p:blipFill>
          <a:blip r:embed="rId9"/>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r>
          <p:cNvPicPr>
            <a:picLocks noChangeAspect="1"/>
          </p:cNvPicPr>
          <p:nvPr/>
        </p:nvPicPr>
        <p:blipFill>
          <a:blip r:embed="rId10"/>
          <a:stretch>
            <a:fillRect/>
          </a:stretch>
        </p:blipFill>
        <p:spPr>
          <a:xfrm>
            <a:off x="10177780" y="5336540"/>
            <a:ext cx="2014220" cy="15214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就业政策解读</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r>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国家对企业招用毕业年度及离校两年内未就业高校毕业生给予一次性扩岗补助，并通过税收减免、贷款贴息扶持中小微企业，间接扩大就业蓄水池。</a:t>
            </a:r>
            <a:endParaRPr lang="en-US" sz="1600" dirty="0"/>
          </a:p>
        </p:txBody>
      </p:sp>
      <p:pic>
        <p:nvPicPr>
          <p:cNvPr id="5" name="Image 2" descr="https://test-kimi-img.moonshot.cn/pub/slides/slides_tmpl/image/25-08-06-16:17:03-d29guvsup1d2ae82ki60.png">    </p:cNvPr>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r>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政策内容</a:t>
            </a:r>
            <a:endParaRPr lang="en-US" sz="1600" dirty="0"/>
          </a:p>
        </p:txBody>
      </p:sp>
      <p:sp>
        <p:nvSpPr>
          <p:cNvPr id="8" name="Text 2"/>
          <p:cNvSpPr/>
          <p:nvPr/>
        </p:nvSpPr>
        <p:spPr>
          <a:xfrm>
            <a:off x="7773670" y="2154555"/>
            <a:ext cx="342455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FFFFFF"/>
                </a:solidFill>
                <a:latin typeface="MiSans" pitchFamily="34" charset="0"/>
                <a:ea typeface="MiSans" pitchFamily="34" charset="-122"/>
                <a:cs typeface="MiSans" pitchFamily="34" charset="-120"/>
              </a:rPr>
              <a:t>中小微企业岗位与高职教育培养目标高度契合，是高职生就业主通道，关键在于主动对接校企招聘会与订单班，提前锁定岗位。</a:t>
            </a:r>
            <a:endParaRPr lang="en-US" sz="1600" dirty="0"/>
          </a:p>
        </p:txBody>
      </p:sp>
      <p:sp>
        <p:nvSpPr>
          <p:cNvPr id="9" name="Text 3"/>
          <p:cNvSpPr/>
          <p:nvPr/>
        </p:nvSpPr>
        <p:spPr>
          <a:xfrm>
            <a:off x="7773670" y="1155700"/>
            <a:ext cx="342455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就业机会</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11" name="Text 5"/>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7"/>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9"/>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7" name="Text 11"/>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就业促进：扩岗补助与中小微企业</a:t>
            </a:r>
            <a:endParaRPr lang="en-US" sz="1600" dirty="0"/>
          </a:p>
        </p:txBody>
      </p:sp>
      <p:pic>
        <p:nvPicPr>
          <p:cNvPr id="20" name="Image 4" descr="https://test-kimi-img.moonshot.cn/pub/slides/slides_tmpl/image/25-08-06-16:17:03-d29guvsup1d2ae82ki0g.png">    </p:cNvPr>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r>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r>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r>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r>
          <p:cNvPicPr>
            <a:picLocks noChangeAspect="1"/>
          </p:cNvPicPr>
          <p:nvPr/>
        </p:nvPicPr>
        <p:blipFill>
          <a:blip r:embed="rId9"/>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r>
          <p:cNvPicPr>
            <a:picLocks noChangeAspect="1"/>
          </p:cNvPicPr>
          <p:nvPr/>
        </p:nvPicPr>
        <p:blipFill>
          <a:blip r:embed="rId10"/>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r>
          <p:cNvPicPr>
            <a:picLocks noChangeAspect="1"/>
          </p:cNvPicPr>
          <p:nvPr/>
        </p:nvPicPr>
        <p:blipFill>
          <a:blip r:embed="rId11"/>
          <a:stretch>
            <a:fillRect/>
          </a:stretch>
        </p:blipFill>
        <p:spPr>
          <a:xfrm>
            <a:off x="680720" y="883285"/>
            <a:ext cx="5943600" cy="889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r>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r>
          <p:cNvPicPr>
            <a:picLocks noChangeAspect="1"/>
          </p:cNvPicPr>
          <p:nvPr/>
        </p:nvPicPr>
        <p:blipFill>
          <a:blip r:embed="rId2">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高校毕业生初创企业可申请最高50万元无息贷款，入驻政府孵化基地享受免费工位、设备、指导及社保补贴。</a:t>
            </a:r>
            <a:endParaRPr lang="en-US" sz="1600" dirty="0"/>
          </a:p>
        </p:txBody>
      </p:sp>
      <p:sp>
        <p:nvSpPr>
          <p:cNvPr id="5" name="Text 1"/>
          <p:cNvSpPr/>
          <p:nvPr/>
        </p:nvSpPr>
        <p:spPr>
          <a:xfrm>
            <a:off x="2954020" y="1537335"/>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创业政策</a:t>
            </a:r>
            <a:endParaRPr lang="en-US" sz="1600" dirty="0"/>
          </a:p>
        </p:txBody>
      </p:sp>
      <p:sp>
        <p:nvSpPr>
          <p:cNvPr id="6" name="Text 2"/>
          <p:cNvSpPr/>
          <p:nvPr/>
        </p:nvSpPr>
        <p:spPr>
          <a:xfrm>
            <a:off x="3091815" y="435737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以电商、文创、智能制造类项目为例，创业门槛与风险显著降低，学生可将技能大赛项目或专利转化为商业计划，通过校级创业孵化基地逐级打磨，再申请地方政策包。</a:t>
            </a:r>
            <a:endParaRPr lang="en-US" sz="1600" dirty="0"/>
          </a:p>
        </p:txBody>
      </p:sp>
      <p:sp>
        <p:nvSpPr>
          <p:cNvPr id="7" name="Text 3"/>
          <p:cNvSpPr/>
          <p:nvPr/>
        </p:nvSpPr>
        <p:spPr>
          <a:xfrm>
            <a:off x="3068320" y="3914140"/>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创业实践</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创业扶持：贷款+孵化+税收减免</a:t>
            </a:r>
            <a:endParaRPr lang="en-US" sz="1600" dirty="0"/>
          </a:p>
        </p:txBody>
      </p:sp>
      <p:pic>
        <p:nvPicPr>
          <p:cNvPr id="9" name="Image 2" descr="https://test-kimi-img.moonshot.cn/pub/slides/slides_tmpl/image/25-08-06-16:17:12-d29gv24up1d2ae82kimg.png">    </p:cNvPr>
          <p:cNvPicPr>
            <a:picLocks noChangeAspect="1"/>
          </p:cNvPicPr>
          <p:nvPr/>
        </p:nvPicPr>
        <p:blipFill>
          <a:blip r:embed="rId3"/>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r>
          <p:cNvPicPr>
            <a:picLocks noChangeAspect="1"/>
          </p:cNvPicPr>
          <p:nvPr/>
        </p:nvPicPr>
        <p:blipFill>
          <a:blip r:embed="rId4"/>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r>
          <p:cNvPicPr>
            <a:picLocks noChangeAspect="1"/>
          </p:cNvPicPr>
          <p:nvPr/>
        </p:nvPicPr>
        <p:blipFill>
          <a:blip r:embed="rId5"/>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r>
          <p:cNvPicPr>
            <a:picLocks noChangeAspect="1"/>
          </p:cNvPicPr>
          <p:nvPr/>
        </p:nvPicPr>
        <p:blipFill>
          <a:blip r:embed="rId6"/>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r>
          <p:cNvPicPr>
            <a:picLocks noChangeAspect="1"/>
          </p:cNvPicPr>
          <p:nvPr/>
        </p:nvPicPr>
        <p:blipFill>
          <a:blip r:embed="rId7"/>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r>
          <p:cNvPicPr>
            <a:picLocks noChangeAspect="1"/>
          </p:cNvPicPr>
          <p:nvPr/>
        </p:nvPicPr>
        <p:blipFill>
          <a:blip r:embed="rId8"/>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r>
          <p:cNvPicPr>
            <a:picLocks noChangeAspect="1"/>
          </p:cNvPicPr>
          <p:nvPr/>
        </p:nvPicPr>
        <p:blipFill>
          <a:blip r:embed="rId9"/>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r>
          <p:cNvPicPr>
            <a:picLocks noChangeAspect="1"/>
          </p:cNvPicPr>
          <p:nvPr/>
        </p:nvPicPr>
        <p:blipFill>
          <a:blip r:embed="rId12"/>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r>
          <p:cNvPicPr>
            <a:picLocks noChangeAspect="1"/>
          </p:cNvPicPr>
          <p:nvPr/>
        </p:nvPicPr>
        <p:blipFill>
          <a:blip r:embed="rId13"/>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r>
          <p:cNvPicPr>
            <a:picLocks noChangeAspect="1"/>
          </p:cNvPicPr>
          <p:nvPr/>
        </p:nvPicPr>
        <p:blipFill>
          <a:blip r:embed="rId14"/>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r>
          <p:cNvPicPr>
            <a:picLocks noChangeAspect="1"/>
          </p:cNvPicPr>
          <p:nvPr/>
        </p:nvPicPr>
        <p:blipFill>
          <a:blip r:embed="rId15"/>
          <a:stretch>
            <a:fillRect/>
          </a:stretch>
        </p:blipFill>
        <p:spPr>
          <a:xfrm rot="10800000">
            <a:off x="9626600" y="6084570"/>
            <a:ext cx="1542415" cy="77343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r>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r>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r>
          <p:cNvPicPr>
            <a:picLocks noChangeAspect="1"/>
          </p:cNvPicPr>
          <p:nvPr/>
        </p:nvPicPr>
        <p:blipFill>
          <a:blip r:embed="rId3">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a:ln/>
        </p:spPr>
      </p:sp>
      <p:sp>
        <p:nvSpPr>
          <p:cNvPr id="6" name="Text 1"/>
          <p:cNvSpPr/>
          <p:nvPr/>
        </p:nvSpPr>
        <p:spPr>
          <a:xfrm>
            <a:off x="-1905" y="0"/>
            <a:ext cx="7306945" cy="68580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Text 2"/>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基层就业：三支一扶与西部计划</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9" name="Text 4"/>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1" name="Text 6"/>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8"/>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10"/>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9144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‘三支一扶’‘特岗教师’‘西部计划’等服务期2-3年，给予生活补贴、考研加分、公务员定向招录等优惠，期满可转编或享受职称评审倾斜。</a:t>
            </a:r>
            <a:endParaRPr lang="en-US" sz="1600" dirty="0"/>
          </a:p>
        </p:txBody>
      </p:sp>
      <p:sp>
        <p:nvSpPr>
          <p:cNvPr id="18" name="Text 13"/>
          <p:cNvSpPr/>
          <p:nvPr/>
        </p:nvSpPr>
        <p:spPr>
          <a:xfrm>
            <a:off x="426085" y="1417320"/>
            <a:ext cx="528637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基层政策</a:t>
            </a:r>
            <a:endParaRPr lang="en-US" sz="1600" dirty="0"/>
          </a:p>
        </p:txBody>
      </p:sp>
      <p:sp>
        <p:nvSpPr>
          <p:cNvPr id="19" name="Text 14"/>
          <p:cNvSpPr/>
          <p:nvPr/>
        </p:nvSpPr>
        <p:spPr>
          <a:xfrm>
            <a:off x="781050" y="4433570"/>
            <a:ext cx="6149975" cy="6096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基层岗位能将专业知识直接用于乡村振兴、社区治理，是积累项目经验、缩短晋升周期的捷径，适合愿意下沉锻炼的学生。</a:t>
            </a:r>
            <a:endParaRPr lang="en-US" sz="1600" dirty="0"/>
          </a:p>
        </p:txBody>
      </p:sp>
      <p:sp>
        <p:nvSpPr>
          <p:cNvPr id="20" name="Text 15"/>
          <p:cNvSpPr/>
          <p:nvPr/>
        </p:nvSpPr>
        <p:spPr>
          <a:xfrm>
            <a:off x="142875" y="3860800"/>
            <a:ext cx="590105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基层优势</a:t>
            </a:r>
            <a:endParaRPr lang="en-US" sz="1600" dirty="0"/>
          </a:p>
        </p:txBody>
      </p:sp>
      <p:pic>
        <p:nvPicPr>
          <p:cNvPr id="21" name="Image 3" descr="https://test-kimi-img.moonshot.cn/pub/slides/slides_tmpl/image/25-08-06-16:17:08-d29gv14up1d2ae82kieg.png">    </p:cNvPr>
          <p:cNvPicPr>
            <a:picLocks noChangeAspect="1"/>
          </p:cNvPicPr>
          <p:nvPr/>
        </p:nvPicPr>
        <p:blipFill>
          <a:blip r:embed="rId4"/>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r>
          <p:cNvPicPr>
            <a:picLocks noChangeAspect="1"/>
          </p:cNvPicPr>
          <p:nvPr/>
        </p:nvPicPr>
        <p:blipFill>
          <a:blip r:embed="rId5"/>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r>
          <p:cNvPicPr>
            <a:picLocks noChangeAspect="1"/>
          </p:cNvPicPr>
          <p:nvPr/>
        </p:nvPicPr>
        <p:blipFill>
          <a:blip r:embed="rId6"/>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r>
          <p:cNvPicPr>
            <a:picLocks noChangeAspect="1"/>
          </p:cNvPicPr>
          <p:nvPr/>
        </p:nvPicPr>
        <p:blipFill>
          <a:blip r:embed="rId7"/>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r>
          <p:cNvPicPr>
            <a:picLocks noChangeAspect="1"/>
          </p:cNvPicPr>
          <p:nvPr/>
        </p:nvPicPr>
        <p:blipFill>
          <a:blip r:embed="rId8"/>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r>
          <p:cNvPicPr>
            <a:picLocks noChangeAspect="1"/>
          </p:cNvPicPr>
          <p:nvPr/>
        </p:nvPicPr>
        <p:blipFill>
          <a:blip r:embed="rId9"/>
          <a:stretch>
            <a:fillRect/>
          </a:stretch>
        </p:blipFill>
        <p:spPr>
          <a:xfrm flipV="1">
            <a:off x="11328400" y="5791200"/>
            <a:ext cx="1130300" cy="1066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27940" y="-8890"/>
            <a:ext cx="12247880" cy="6875780"/>
          </a:xfrm>
          <a:prstGeom prst="rect">
            <a:avLst/>
          </a:prstGeom>
          <a:solidFill>
            <a:srgbClr val="FFFFFF"/>
          </a:solidFill>
          <a:ln/>
        </p:spPr>
      </p:sp>
      <p:sp>
        <p:nvSpPr>
          <p:cNvPr id="3" name="Text 1"/>
          <p:cNvSpPr/>
          <p:nvPr/>
        </p:nvSpPr>
        <p:spPr>
          <a:xfrm>
            <a:off x="-27940" y="-8890"/>
            <a:ext cx="12247880" cy="687578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4" name="Shape 2"/>
          <p:cNvSpPr/>
          <p:nvPr/>
        </p:nvSpPr>
        <p:spPr>
          <a:xfrm>
            <a:off x="1257935" y="2527300"/>
            <a:ext cx="2947035" cy="1673860"/>
          </a:xfrm>
          <a:prstGeom prst="roundRect">
            <a:avLst>
              <a:gd name="adj" fmla="val 4938"/>
            </a:avLst>
          </a:prstGeom>
          <a:solidFill>
            <a:srgbClr val="FFFFFF"/>
          </a:solidFill>
          <a:ln/>
        </p:spPr>
      </p:sp>
      <p:sp>
        <p:nvSpPr>
          <p:cNvPr id="5" name="Text 3"/>
          <p:cNvSpPr/>
          <p:nvPr/>
        </p:nvSpPr>
        <p:spPr>
          <a:xfrm>
            <a:off x="1257935"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6" name="Shape 4"/>
          <p:cNvSpPr/>
          <p:nvPr/>
        </p:nvSpPr>
        <p:spPr>
          <a:xfrm>
            <a:off x="4384675" y="2365375"/>
            <a:ext cx="2947035" cy="1673860"/>
          </a:xfrm>
          <a:prstGeom prst="roundRect">
            <a:avLst>
              <a:gd name="adj" fmla="val 4938"/>
            </a:avLst>
          </a:prstGeom>
          <a:solidFill>
            <a:srgbClr val="FFFFFF"/>
          </a:solidFill>
          <a:ln/>
        </p:spPr>
      </p:sp>
      <p:sp>
        <p:nvSpPr>
          <p:cNvPr id="7" name="Text 5"/>
          <p:cNvSpPr/>
          <p:nvPr/>
        </p:nvSpPr>
        <p:spPr>
          <a:xfrm>
            <a:off x="4384675" y="23653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Shape 6"/>
          <p:cNvSpPr/>
          <p:nvPr/>
        </p:nvSpPr>
        <p:spPr>
          <a:xfrm>
            <a:off x="7987030" y="2527300"/>
            <a:ext cx="2947035" cy="1673860"/>
          </a:xfrm>
          <a:prstGeom prst="roundRect">
            <a:avLst>
              <a:gd name="adj" fmla="val 4938"/>
            </a:avLst>
          </a:prstGeom>
          <a:solidFill>
            <a:srgbClr val="FFFFFF"/>
          </a:solidFill>
          <a:ln/>
        </p:spPr>
      </p:sp>
      <p:sp>
        <p:nvSpPr>
          <p:cNvPr id="9" name="Text 7"/>
          <p:cNvSpPr/>
          <p:nvPr/>
        </p:nvSpPr>
        <p:spPr>
          <a:xfrm>
            <a:off x="7987030"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8"/>
          <p:cNvSpPr/>
          <p:nvPr/>
        </p:nvSpPr>
        <p:spPr>
          <a:xfrm>
            <a:off x="1257935" y="4346575"/>
            <a:ext cx="2947035" cy="1673860"/>
          </a:xfrm>
          <a:prstGeom prst="roundRect">
            <a:avLst>
              <a:gd name="adj" fmla="val 4938"/>
            </a:avLst>
          </a:prstGeom>
          <a:solidFill>
            <a:srgbClr val="FFFFFF"/>
          </a:solidFill>
          <a:ln/>
        </p:spPr>
      </p:sp>
      <p:sp>
        <p:nvSpPr>
          <p:cNvPr id="11" name="Text 9"/>
          <p:cNvSpPr/>
          <p:nvPr/>
        </p:nvSpPr>
        <p:spPr>
          <a:xfrm>
            <a:off x="1257935"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10"/>
          <p:cNvSpPr/>
          <p:nvPr/>
        </p:nvSpPr>
        <p:spPr>
          <a:xfrm>
            <a:off x="4622800" y="4346575"/>
            <a:ext cx="2947035" cy="1673860"/>
          </a:xfrm>
          <a:prstGeom prst="roundRect">
            <a:avLst>
              <a:gd name="adj" fmla="val 4938"/>
            </a:avLst>
          </a:prstGeom>
          <a:solidFill>
            <a:srgbClr val="FFFFFF"/>
          </a:solidFill>
          <a:ln/>
        </p:spPr>
      </p:sp>
      <p:sp>
        <p:nvSpPr>
          <p:cNvPr id="13" name="Text 11"/>
          <p:cNvSpPr/>
          <p:nvPr/>
        </p:nvSpPr>
        <p:spPr>
          <a:xfrm>
            <a:off x="4622800"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4" name="Image 0" descr="https://test-kimi-img.moonshot.cn/pub/slides/slides_tmpl/image/25-08-06-16:17:02-d29guvkup1d2ae82khrg.png">    </p:cNvPr>
          <p:cNvPicPr>
            <a:picLocks noChangeAspect="1"/>
          </p:cNvPicPr>
          <p:nvPr/>
        </p:nvPicPr>
        <p:blipFill>
          <a:blip r:embed="rId1">
            <a:alphaModFix amt="80000"/>
          </a:blip>
          <a:stretch>
            <a:fillRect/>
          </a:stretch>
        </p:blipFill>
        <p:spPr>
          <a:xfrm>
            <a:off x="2919095" y="3317875"/>
            <a:ext cx="810260" cy="810260"/>
          </a:xfrm>
          <a:prstGeom prst="rect">
            <a:avLst/>
          </a:prstGeom>
        </p:spPr>
      </p:pic>
      <p:sp>
        <p:nvSpPr>
          <p:cNvPr id="15" name="Shape 12"/>
          <p:cNvSpPr/>
          <p:nvPr/>
        </p:nvSpPr>
        <p:spPr>
          <a:xfrm>
            <a:off x="7920355" y="4537075"/>
            <a:ext cx="2947035" cy="1673860"/>
          </a:xfrm>
          <a:prstGeom prst="roundRect">
            <a:avLst>
              <a:gd name="adj" fmla="val 4938"/>
            </a:avLst>
          </a:prstGeom>
          <a:solidFill>
            <a:srgbClr val="FFFFFF"/>
          </a:solidFill>
          <a:ln/>
        </p:spPr>
      </p:sp>
      <p:sp>
        <p:nvSpPr>
          <p:cNvPr id="16" name="Text 13"/>
          <p:cNvSpPr/>
          <p:nvPr/>
        </p:nvSpPr>
        <p:spPr>
          <a:xfrm>
            <a:off x="7920355" y="45370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7" name="Image 1" descr="https://test-kimi-img.moonshot.cn/pub/slides/slides_tmpl/image/25-08-06-16:17:03-d29guvsup1d2ae82khv0.png">    </p:cNvPr>
          <p:cNvPicPr>
            <a:picLocks noChangeAspect="1"/>
          </p:cNvPicPr>
          <p:nvPr/>
        </p:nvPicPr>
        <p:blipFill>
          <a:blip r:embed="rId2"/>
          <a:stretch>
            <a:fillRect/>
          </a:stretch>
        </p:blipFill>
        <p:spPr>
          <a:xfrm>
            <a:off x="-62230" y="635"/>
            <a:ext cx="2981325" cy="6943725"/>
          </a:xfrm>
          <a:prstGeom prst="rect">
            <a:avLst/>
          </a:prstGeom>
        </p:spPr>
      </p:pic>
      <p:pic>
        <p:nvPicPr>
          <p:cNvPr id="18" name="Image 2" descr="https://test-kimi-img.moonshot.cn/pub/slides/slides_tmpl/image/25-08-06-16:17:03-d29guvsup1d2ae82ki3g.png">    </p:cNvPr>
          <p:cNvPicPr>
            <a:picLocks noChangeAspect="1"/>
          </p:cNvPicPr>
          <p:nvPr/>
        </p:nvPicPr>
        <p:blipFill>
          <a:blip r:embed="rId3"/>
          <a:stretch>
            <a:fillRect/>
          </a:stretch>
        </p:blipFill>
        <p:spPr>
          <a:xfrm>
            <a:off x="819785" y="423545"/>
            <a:ext cx="2482850" cy="4220210"/>
          </a:xfrm>
          <a:prstGeom prst="rect">
            <a:avLst/>
          </a:prstGeom>
        </p:spPr>
      </p:pic>
      <p:pic>
        <p:nvPicPr>
          <p:cNvPr id="19" name="Image 3" descr="https://test-kimi-img.moonshot.cn/pub/slides/slides_tmpl/image/25-08-06-16:17:03-d29guvsup1d2ae82ki5g.jpg">    </p:cNvPr>
          <p:cNvPicPr>
            <a:picLocks noChangeAspect="1"/>
          </p:cNvPicPr>
          <p:nvPr/>
        </p:nvPicPr>
        <p:blipFill>
          <a:blip r:embed="rId4"/>
          <a:stretch>
            <a:fillRect/>
          </a:stretch>
        </p:blipFill>
        <p:spPr>
          <a:xfrm>
            <a:off x="927100" y="553085"/>
            <a:ext cx="2266950" cy="3970655"/>
          </a:xfrm>
          <a:prstGeom prst="rect">
            <a:avLst/>
          </a:prstGeom>
        </p:spPr>
      </p:pic>
      <p:pic>
        <p:nvPicPr>
          <p:cNvPr id="20" name="Image 4" descr="https://test-kimi-img.moonshot.cn/pub/slides/slides_tmpl/image/25-08-06-16:17:03-d29guvsup1d2ae82ki60.png">    </p:cNvPr>
          <p:cNvPicPr>
            <a:picLocks noChangeAspect="1"/>
          </p:cNvPicPr>
          <p:nvPr/>
        </p:nvPicPr>
        <p:blipFill>
          <a:blip r:embed="rId5"/>
          <a:stretch>
            <a:fillRect/>
          </a:stretch>
        </p:blipFill>
        <p:spPr>
          <a:xfrm>
            <a:off x="1122680" y="3242310"/>
            <a:ext cx="1875790" cy="2873375"/>
          </a:xfrm>
          <a:prstGeom prst="rect">
            <a:avLst/>
          </a:prstGeom>
        </p:spPr>
      </p:pic>
      <p:sp>
        <p:nvSpPr>
          <p:cNvPr id="21" name="Text 14"/>
          <p:cNvSpPr/>
          <p:nvPr/>
        </p:nvSpPr>
        <p:spPr>
          <a:xfrm>
            <a:off x="1240155" y="3423920"/>
            <a:ext cx="1517015" cy="2472690"/>
          </a:xfrm>
          <a:prstGeom prst="rect">
            <a:avLst/>
          </a:prstGeom>
          <a:noFill/>
          <a:ln/>
        </p:spPr>
        <p:txBody>
          <a:bodyPr wrap="square" lIns="91440" tIns="45720" rIns="91440" bIns="45720" rtlCol="0" anchor="t" vert="eaVert"/>
          <a:lstStyle/>
          <a:p>
            <a:pPr algn="just" indent="0" marL="0">
              <a:lnSpc>
                <a:spcPct val="100000"/>
              </a:lnSpc>
              <a:buNone/>
            </a:pPr>
            <a:r>
              <a:rPr lang="en-US" sz="8800" dirty="0">
                <a:solidFill>
                  <a:srgbClr val="FFFFFF"/>
                </a:solidFill>
                <a:latin typeface="MiSans" pitchFamily="34" charset="0"/>
                <a:ea typeface="MiSans" pitchFamily="34" charset="-122"/>
                <a:cs typeface="MiSans" pitchFamily="34" charset="-120"/>
              </a:rPr>
              <a:t>目录</a:t>
            </a:r>
            <a:endParaRPr lang="en-US" sz="1600" dirty="0"/>
          </a:p>
        </p:txBody>
      </p:sp>
      <p:pic>
        <p:nvPicPr>
          <p:cNvPr id="22" name="Image 5" descr="https://test-kimi-img.moonshot.cn/pub/slides/slides_tmpl/image/25-08-06-16:17:03-d29guvsup1d2ae82ki50.png">    </p:cNvPr>
          <p:cNvPicPr>
            <a:picLocks noChangeAspect="1"/>
          </p:cNvPicPr>
          <p:nvPr/>
        </p:nvPicPr>
        <p:blipFill>
          <a:blip r:embed="rId6"/>
          <a:stretch>
            <a:fillRect/>
          </a:stretch>
        </p:blipFill>
        <p:spPr>
          <a:xfrm>
            <a:off x="4072255" y="756920"/>
            <a:ext cx="775335" cy="775335"/>
          </a:xfrm>
          <a:prstGeom prst="rect">
            <a:avLst/>
          </a:prstGeom>
        </p:spPr>
      </p:pic>
      <p:pic>
        <p:nvPicPr>
          <p:cNvPr id="23" name="Image 6" descr="https://test-kimi-img.moonshot.cn/pub/slides/slides_tmpl/image/25-08-06-16:17:03-d29guvsup1d2ae82ki4g.png">    </p:cNvPr>
          <p:cNvPicPr>
            <a:picLocks noChangeAspect="1"/>
          </p:cNvPicPr>
          <p:nvPr/>
        </p:nvPicPr>
        <p:blipFill>
          <a:blip r:embed="rId7">
            <a:alphaModFix amt="20000"/>
          </a:blip>
          <a:stretch>
            <a:fillRect/>
          </a:stretch>
        </p:blipFill>
        <p:spPr>
          <a:xfrm>
            <a:off x="5072380" y="1480185"/>
            <a:ext cx="2362200" cy="38100"/>
          </a:xfrm>
          <a:prstGeom prst="rect">
            <a:avLst/>
          </a:prstGeom>
        </p:spPr>
      </p:pic>
      <p:sp>
        <p:nvSpPr>
          <p:cNvPr id="24" name="Text 15"/>
          <p:cNvSpPr/>
          <p:nvPr/>
        </p:nvSpPr>
        <p:spPr>
          <a:xfrm>
            <a:off x="4986655" y="80200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项目导语与目标</a:t>
            </a:r>
            <a:endParaRPr lang="en-US" sz="1600" dirty="0"/>
          </a:p>
        </p:txBody>
      </p:sp>
      <p:pic>
        <p:nvPicPr>
          <p:cNvPr id="25" name="Image 7" descr="https://test-kimi-img.moonshot.cn/pub/slides/slides_tmpl/image/25-08-06-16:17:03-d29guvsup1d2ae82ki50.png">    </p:cNvPr>
          <p:cNvPicPr>
            <a:picLocks noChangeAspect="1"/>
          </p:cNvPicPr>
          <p:nvPr/>
        </p:nvPicPr>
        <p:blipFill>
          <a:blip r:embed="rId8"/>
          <a:stretch>
            <a:fillRect/>
          </a:stretch>
        </p:blipFill>
        <p:spPr>
          <a:xfrm>
            <a:off x="4072255" y="2588260"/>
            <a:ext cx="780415" cy="780415"/>
          </a:xfrm>
          <a:prstGeom prst="rect">
            <a:avLst/>
          </a:prstGeom>
        </p:spPr>
      </p:pic>
      <p:pic>
        <p:nvPicPr>
          <p:cNvPr id="26" name="Image 8" descr="https://test-kimi-img.moonshot.cn/pub/slides/slides_tmpl/image/25-08-06-16:17:03-d29guvsup1d2ae82ki4g.png">    </p:cNvPr>
          <p:cNvPicPr>
            <a:picLocks noChangeAspect="1"/>
          </p:cNvPicPr>
          <p:nvPr/>
        </p:nvPicPr>
        <p:blipFill>
          <a:blip r:embed="rId9">
            <a:alphaModFix amt="20000"/>
          </a:blip>
          <a:stretch>
            <a:fillRect/>
          </a:stretch>
        </p:blipFill>
        <p:spPr>
          <a:xfrm>
            <a:off x="5110480" y="3325495"/>
            <a:ext cx="2362200" cy="38100"/>
          </a:xfrm>
          <a:prstGeom prst="rect">
            <a:avLst/>
          </a:prstGeom>
        </p:spPr>
      </p:pic>
      <p:sp>
        <p:nvSpPr>
          <p:cNvPr id="27" name="Text 16"/>
          <p:cNvSpPr/>
          <p:nvPr/>
        </p:nvSpPr>
        <p:spPr>
          <a:xfrm>
            <a:off x="5005705" y="2587625"/>
            <a:ext cx="2581910" cy="5810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情景导入：小张的择业困境</a:t>
            </a:r>
            <a:endParaRPr lang="en-US" sz="1600" dirty="0"/>
          </a:p>
        </p:txBody>
      </p:sp>
      <p:pic>
        <p:nvPicPr>
          <p:cNvPr id="28" name="Image 9" descr="https://test-kimi-img.moonshot.cn/pub/slides/slides_tmpl/image/25-08-06-16:17:03-d29guvsup1d2ae82ki50.png">    </p:cNvPr>
          <p:cNvPicPr>
            <a:picLocks noChangeAspect="1"/>
          </p:cNvPicPr>
          <p:nvPr/>
        </p:nvPicPr>
        <p:blipFill>
          <a:blip r:embed="rId10"/>
          <a:stretch>
            <a:fillRect/>
          </a:stretch>
        </p:blipFill>
        <p:spPr>
          <a:xfrm>
            <a:off x="4072255" y="4375150"/>
            <a:ext cx="793750" cy="793750"/>
          </a:xfrm>
          <a:prstGeom prst="rect">
            <a:avLst/>
          </a:prstGeom>
        </p:spPr>
      </p:pic>
      <p:pic>
        <p:nvPicPr>
          <p:cNvPr id="29" name="Image 10" descr="https://test-kimi-img.moonshot.cn/pub/slides/slides_tmpl/image/25-08-06-16:17:03-d29guvsup1d2ae82ki4g.png">    </p:cNvPr>
          <p:cNvPicPr>
            <a:picLocks noChangeAspect="1"/>
          </p:cNvPicPr>
          <p:nvPr/>
        </p:nvPicPr>
        <p:blipFill>
          <a:blip r:embed="rId11">
            <a:alphaModFix amt="20000"/>
          </a:blip>
          <a:stretch>
            <a:fillRect/>
          </a:stretch>
        </p:blipFill>
        <p:spPr>
          <a:xfrm>
            <a:off x="5110480" y="5107940"/>
            <a:ext cx="2362200" cy="38100"/>
          </a:xfrm>
          <a:prstGeom prst="rect">
            <a:avLst/>
          </a:prstGeom>
        </p:spPr>
      </p:pic>
      <p:sp>
        <p:nvSpPr>
          <p:cNvPr id="30" name="Text 17"/>
          <p:cNvSpPr/>
          <p:nvPr/>
        </p:nvSpPr>
        <p:spPr>
          <a:xfrm>
            <a:off x="5017770" y="4392930"/>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大学生就业形势分析</a:t>
            </a:r>
            <a:endParaRPr lang="en-US" sz="1600" dirty="0"/>
          </a:p>
        </p:txBody>
      </p:sp>
      <p:sp>
        <p:nvSpPr>
          <p:cNvPr id="31" name="Shape 18"/>
          <p:cNvSpPr/>
          <p:nvPr/>
        </p:nvSpPr>
        <p:spPr>
          <a:xfrm>
            <a:off x="8378825" y="3360420"/>
            <a:ext cx="2947035" cy="1673860"/>
          </a:xfrm>
          <a:prstGeom prst="roundRect">
            <a:avLst>
              <a:gd name="adj" fmla="val 4938"/>
            </a:avLst>
          </a:prstGeom>
          <a:solidFill>
            <a:srgbClr val="FFFFFF"/>
          </a:solidFill>
          <a:ln/>
        </p:spPr>
      </p:sp>
      <p:sp>
        <p:nvSpPr>
          <p:cNvPr id="32" name="Text 19"/>
          <p:cNvSpPr/>
          <p:nvPr/>
        </p:nvSpPr>
        <p:spPr>
          <a:xfrm>
            <a:off x="8378825" y="336042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33" name="Image 11" descr="https://test-kimi-img.moonshot.cn/pub/slides/slides_tmpl/image/25-08-06-16:17:03-d29guvsup1d2ae82ki50.png">    </p:cNvPr>
          <p:cNvPicPr>
            <a:picLocks noChangeAspect="1"/>
          </p:cNvPicPr>
          <p:nvPr/>
        </p:nvPicPr>
        <p:blipFill>
          <a:blip r:embed="rId12"/>
          <a:stretch>
            <a:fillRect/>
          </a:stretch>
        </p:blipFill>
        <p:spPr>
          <a:xfrm>
            <a:off x="8107045" y="1845945"/>
            <a:ext cx="782320" cy="782320"/>
          </a:xfrm>
          <a:prstGeom prst="rect">
            <a:avLst/>
          </a:prstGeom>
        </p:spPr>
      </p:pic>
      <p:pic>
        <p:nvPicPr>
          <p:cNvPr id="34" name="Image 12" descr="https://test-kimi-img.moonshot.cn/pub/slides/slides_tmpl/image/25-08-06-16:17:03-d29guvsup1d2ae82ki4g.png">    </p:cNvPr>
          <p:cNvPicPr>
            <a:picLocks noChangeAspect="1"/>
          </p:cNvPicPr>
          <p:nvPr/>
        </p:nvPicPr>
        <p:blipFill>
          <a:blip r:embed="rId13">
            <a:alphaModFix amt="20000"/>
          </a:blip>
          <a:stretch>
            <a:fillRect/>
          </a:stretch>
        </p:blipFill>
        <p:spPr>
          <a:xfrm>
            <a:off x="9104630" y="2548890"/>
            <a:ext cx="2362200" cy="38100"/>
          </a:xfrm>
          <a:prstGeom prst="rect">
            <a:avLst/>
          </a:prstGeom>
        </p:spPr>
      </p:pic>
      <p:pic>
        <p:nvPicPr>
          <p:cNvPr id="35" name="Image 13" descr="https://test-kimi-img.moonshot.cn/pub/slides/slides_tmpl/image/25-08-06-16:17:03-d29guvsup1d2ae82ki50.png">    </p:cNvPr>
          <p:cNvPicPr>
            <a:picLocks noChangeAspect="1"/>
          </p:cNvPicPr>
          <p:nvPr/>
        </p:nvPicPr>
        <p:blipFill>
          <a:blip r:embed="rId14"/>
          <a:stretch>
            <a:fillRect/>
          </a:stretch>
        </p:blipFill>
        <p:spPr>
          <a:xfrm>
            <a:off x="8107045" y="3594100"/>
            <a:ext cx="795655" cy="795655"/>
          </a:xfrm>
          <a:prstGeom prst="rect">
            <a:avLst/>
          </a:prstGeom>
        </p:spPr>
      </p:pic>
      <p:pic>
        <p:nvPicPr>
          <p:cNvPr id="36" name="Image 14" descr="https://test-kimi-img.moonshot.cn/pub/slides/slides_tmpl/image/25-08-06-16:17:03-d29guvsup1d2ae82ki4g.png">    </p:cNvPr>
          <p:cNvPicPr>
            <a:picLocks noChangeAspect="1"/>
          </p:cNvPicPr>
          <p:nvPr/>
        </p:nvPicPr>
        <p:blipFill>
          <a:blip r:embed="rId15">
            <a:alphaModFix amt="20000"/>
          </a:blip>
          <a:stretch>
            <a:fillRect/>
          </a:stretch>
        </p:blipFill>
        <p:spPr>
          <a:xfrm>
            <a:off x="9104630" y="4316095"/>
            <a:ext cx="2362200" cy="38100"/>
          </a:xfrm>
          <a:prstGeom prst="rect">
            <a:avLst/>
          </a:prstGeom>
        </p:spPr>
      </p:pic>
      <p:pic>
        <p:nvPicPr>
          <p:cNvPr id="37" name="Image 15" descr="https://test-kimi-img.moonshot.cn/pub/slides/slides_tmpl/image/25-08-06-16:17:03-d29guvsup1d2ae82ki50.png">    </p:cNvPr>
          <p:cNvPicPr>
            <a:picLocks noChangeAspect="1"/>
          </p:cNvPicPr>
          <p:nvPr/>
        </p:nvPicPr>
        <p:blipFill>
          <a:blip r:embed="rId16"/>
          <a:stretch>
            <a:fillRect/>
          </a:stretch>
        </p:blipFill>
        <p:spPr>
          <a:xfrm>
            <a:off x="8107045" y="5290185"/>
            <a:ext cx="795655" cy="795655"/>
          </a:xfrm>
          <a:prstGeom prst="rect">
            <a:avLst/>
          </a:prstGeom>
        </p:spPr>
      </p:pic>
      <p:pic>
        <p:nvPicPr>
          <p:cNvPr id="38" name="Image 16" descr="https://test-kimi-img.moonshot.cn/pub/slides/slides_tmpl/image/25-08-06-16:17:03-d29guvsup1d2ae82ki4g.png">    </p:cNvPr>
          <p:cNvPicPr>
            <a:picLocks noChangeAspect="1"/>
          </p:cNvPicPr>
          <p:nvPr/>
        </p:nvPicPr>
        <p:blipFill>
          <a:blip r:embed="rId17">
            <a:alphaModFix amt="20000"/>
          </a:blip>
          <a:stretch>
            <a:fillRect/>
          </a:stretch>
        </p:blipFill>
        <p:spPr>
          <a:xfrm>
            <a:off x="9104630" y="6023610"/>
            <a:ext cx="2362200" cy="38100"/>
          </a:xfrm>
          <a:prstGeom prst="rect">
            <a:avLst/>
          </a:prstGeom>
        </p:spPr>
      </p:pic>
      <p:sp>
        <p:nvSpPr>
          <p:cNvPr id="39" name="Text 20"/>
          <p:cNvSpPr/>
          <p:nvPr/>
        </p:nvSpPr>
        <p:spPr>
          <a:xfrm>
            <a:off x="9028430" y="2034540"/>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就业政策解读</a:t>
            </a:r>
            <a:endParaRPr lang="en-US" sz="1600" dirty="0"/>
          </a:p>
        </p:txBody>
      </p:sp>
      <p:sp>
        <p:nvSpPr>
          <p:cNvPr id="40" name="Text 21"/>
          <p:cNvSpPr/>
          <p:nvPr/>
        </p:nvSpPr>
        <p:spPr>
          <a:xfrm>
            <a:off x="9009380" y="359854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高职学生的就业方式</a:t>
            </a:r>
            <a:endParaRPr lang="en-US" sz="1600" dirty="0"/>
          </a:p>
        </p:txBody>
      </p:sp>
      <p:sp>
        <p:nvSpPr>
          <p:cNvPr id="41" name="Text 22"/>
          <p:cNvSpPr/>
          <p:nvPr/>
        </p:nvSpPr>
        <p:spPr>
          <a:xfrm>
            <a:off x="9044940" y="532320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知识回顾</a:t>
            </a:r>
            <a:endParaRPr lang="en-US" sz="1600" dirty="0"/>
          </a:p>
        </p:txBody>
      </p:sp>
      <p:pic>
        <p:nvPicPr>
          <p:cNvPr id="42" name="Image 17" descr="https://test-kimi-img.moonshot.cn/pub/slides/slides_tmpl/image/25-08-06-16:17:02-d29guvkup1d2ae82khq0.png">    </p:cNvPr>
          <p:cNvPicPr>
            <a:picLocks noChangeAspect="1"/>
          </p:cNvPicPr>
          <p:nvPr/>
        </p:nvPicPr>
        <p:blipFill>
          <a:blip r:embed="rId18"/>
          <a:stretch>
            <a:fillRect/>
          </a:stretch>
        </p:blipFill>
        <p:spPr>
          <a:xfrm rot="16200000">
            <a:off x="-398780" y="5615940"/>
            <a:ext cx="1542415" cy="773430"/>
          </a:xfrm>
          <a:prstGeom prst="rect">
            <a:avLst/>
          </a:prstGeom>
        </p:spPr>
      </p:pic>
      <p:pic>
        <p:nvPicPr>
          <p:cNvPr id="43" name="Image 18" descr="https://test-kimi-img.moonshot.cn/pub/slides/slides_tmpl/image/25-08-06-16:17:02-d29guvkup1d2ae82khrg.png">    </p:cNvPr>
          <p:cNvPicPr>
            <a:picLocks noChangeAspect="1"/>
          </p:cNvPicPr>
          <p:nvPr/>
        </p:nvPicPr>
        <p:blipFill>
          <a:blip r:embed="rId19">
            <a:alphaModFix amt="80000"/>
          </a:blip>
          <a:stretch>
            <a:fillRect/>
          </a:stretch>
        </p:blipFill>
        <p:spPr>
          <a:xfrm>
            <a:off x="206375" y="5161280"/>
            <a:ext cx="553085" cy="553085"/>
          </a:xfrm>
          <a:prstGeom prst="rect">
            <a:avLst/>
          </a:prstGeom>
        </p:spPr>
      </p:pic>
      <p:pic>
        <p:nvPicPr>
          <p:cNvPr id="44" name="Image 19" descr="https://test-kimi-img.moonshot.cn/pub/slides/slides_tmpl/image/25-08-06-16:17:02-d29guvkup1d2ae82khr0.png">    </p:cNvPr>
          <p:cNvPicPr>
            <a:picLocks noChangeAspect="1"/>
          </p:cNvPicPr>
          <p:nvPr/>
        </p:nvPicPr>
        <p:blipFill>
          <a:blip r:embed="rId20"/>
          <a:stretch>
            <a:fillRect/>
          </a:stretch>
        </p:blipFill>
        <p:spPr>
          <a:xfrm flipH="1" flipV="1">
            <a:off x="11174730" y="-398780"/>
            <a:ext cx="1540510" cy="1540510"/>
          </a:xfrm>
          <a:prstGeom prst="rect">
            <a:avLst/>
          </a:prstGeom>
        </p:spPr>
      </p:pic>
      <p:pic>
        <p:nvPicPr>
          <p:cNvPr id="45" name="Image 20" descr="https://test-kimi-img.moonshot.cn/pub/slides/slides_tmpl/image/25-08-06-16:17:02-d29guvkup1d2ae82khu0.png">    </p:cNvPr>
          <p:cNvPicPr>
            <a:picLocks noChangeAspect="1"/>
          </p:cNvPicPr>
          <p:nvPr/>
        </p:nvPicPr>
        <p:blipFill>
          <a:blip r:embed="rId21"/>
          <a:stretch>
            <a:fillRect/>
          </a:stretch>
        </p:blipFill>
        <p:spPr>
          <a:xfrm flipH="1" flipV="1" rot="19020000">
            <a:off x="10904220" y="422910"/>
            <a:ext cx="656590" cy="656590"/>
          </a:xfrm>
          <a:prstGeom prst="rect">
            <a:avLst/>
          </a:prstGeom>
        </p:spPr>
      </p:pic>
      <p:pic>
        <p:nvPicPr>
          <p:cNvPr id="46" name="Image 21" descr="https://test-kimi-img.moonshot.cn/pub/slides/slides_tmpl/image/25-08-06-16:17:03-d29guvsup1d2ae82ki0g.png">    </p:cNvPr>
          <p:cNvPicPr>
            <a:picLocks noChangeAspect="1"/>
          </p:cNvPicPr>
          <p:nvPr/>
        </p:nvPicPr>
        <p:blipFill>
          <a:blip r:embed="rId22"/>
          <a:stretch>
            <a:fillRect/>
          </a:stretch>
        </p:blipFill>
        <p:spPr>
          <a:xfrm>
            <a:off x="2919095" y="6525260"/>
            <a:ext cx="5943600" cy="88900"/>
          </a:xfrm>
          <a:prstGeom prst="rect">
            <a:avLst/>
          </a:prstGeom>
        </p:spPr>
      </p:pic>
      <p:sp>
        <p:nvSpPr>
          <p:cNvPr id="47" name="Text 23"/>
          <p:cNvSpPr/>
          <p:nvPr/>
        </p:nvSpPr>
        <p:spPr>
          <a:xfrm>
            <a:off x="4157980" y="85915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01</a:t>
            </a:r>
            <a:endParaRPr lang="en-US" sz="1600" dirty="0"/>
          </a:p>
        </p:txBody>
      </p:sp>
      <p:sp>
        <p:nvSpPr>
          <p:cNvPr id="48" name="Text 24"/>
          <p:cNvSpPr/>
          <p:nvPr/>
        </p:nvSpPr>
        <p:spPr>
          <a:xfrm>
            <a:off x="4148455" y="269113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02</a:t>
            </a:r>
            <a:endParaRPr lang="en-US" sz="1600" dirty="0"/>
          </a:p>
        </p:txBody>
      </p:sp>
      <p:sp>
        <p:nvSpPr>
          <p:cNvPr id="49" name="Text 25"/>
          <p:cNvSpPr/>
          <p:nvPr/>
        </p:nvSpPr>
        <p:spPr>
          <a:xfrm>
            <a:off x="4129405" y="447802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03</a:t>
            </a:r>
            <a:endParaRPr lang="en-US" sz="1600" dirty="0"/>
          </a:p>
        </p:txBody>
      </p:sp>
      <p:sp>
        <p:nvSpPr>
          <p:cNvPr id="50" name="Text 26"/>
          <p:cNvSpPr/>
          <p:nvPr/>
        </p:nvSpPr>
        <p:spPr>
          <a:xfrm>
            <a:off x="8162925" y="195897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04</a:t>
            </a:r>
            <a:endParaRPr lang="en-US" sz="1600" dirty="0"/>
          </a:p>
        </p:txBody>
      </p:sp>
      <p:sp>
        <p:nvSpPr>
          <p:cNvPr id="51" name="Text 27"/>
          <p:cNvSpPr/>
          <p:nvPr/>
        </p:nvSpPr>
        <p:spPr>
          <a:xfrm>
            <a:off x="8172450" y="371856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05</a:t>
            </a:r>
            <a:endParaRPr lang="en-US" sz="1600" dirty="0"/>
          </a:p>
        </p:txBody>
      </p:sp>
      <p:sp>
        <p:nvSpPr>
          <p:cNvPr id="52" name="Text 28"/>
          <p:cNvSpPr/>
          <p:nvPr/>
        </p:nvSpPr>
        <p:spPr>
          <a:xfrm>
            <a:off x="8162925" y="539242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06</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r>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r>
          <p:cNvPicPr>
            <a:picLocks noChangeAspect="1"/>
          </p:cNvPicPr>
          <p:nvPr/>
        </p:nvPicPr>
        <p:blipFill>
          <a:blip r:embed="rId2"/>
          <a:stretch>
            <a:fillRect/>
          </a:stretch>
        </p:blipFill>
        <p:spPr>
          <a:xfrm>
            <a:off x="1022985" y="1382395"/>
            <a:ext cx="4921885" cy="4027170"/>
          </a:xfrm>
          <a:prstGeom prst="rect">
            <a:avLst/>
          </a:prstGeom>
        </p:spPr>
      </p:pic>
      <p:sp>
        <p:nvSpPr>
          <p:cNvPr id="4" name="Text 0"/>
          <p:cNvSpPr/>
          <p:nvPr/>
        </p:nvSpPr>
        <p:spPr>
          <a:xfrm>
            <a:off x="1286510" y="2506345"/>
            <a:ext cx="43922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本专科生每年最高补偿学费16000元，退役后免试入读普通本科或成人本科，考研初试加10分，可转专业并优先录取军校提干。</a:t>
            </a:r>
            <a:endParaRPr lang="en-US" sz="1600" dirty="0"/>
          </a:p>
        </p:txBody>
      </p:sp>
      <p:sp>
        <p:nvSpPr>
          <p:cNvPr id="5" name="Text 1"/>
          <p:cNvSpPr/>
          <p:nvPr/>
        </p:nvSpPr>
        <p:spPr>
          <a:xfrm>
            <a:off x="124968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入伍政策</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a:ln/>
        </p:spPr>
      </p:sp>
      <p:sp>
        <p:nvSpPr>
          <p:cNvPr id="7" name="Text 3"/>
          <p:cNvSpPr/>
          <p:nvPr/>
        </p:nvSpPr>
        <p:spPr>
          <a:xfrm>
            <a:off x="67246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Text 4"/>
          <p:cNvSpPr/>
          <p:nvPr/>
        </p:nvSpPr>
        <p:spPr>
          <a:xfrm>
            <a:off x="6777990" y="2506345"/>
            <a:ext cx="43922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部队生活锤炼意志品质与组织管理能力，对后续考公、考编、企业晋升均具加分效应，是技能报国与学历提升双赢通道。</a:t>
            </a:r>
            <a:endParaRPr lang="en-US" sz="1600" dirty="0"/>
          </a:p>
        </p:txBody>
      </p:sp>
      <p:sp>
        <p:nvSpPr>
          <p:cNvPr id="9" name="Text 5"/>
          <p:cNvSpPr/>
          <p:nvPr/>
        </p:nvSpPr>
        <p:spPr>
          <a:xfrm>
            <a:off x="674116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入伍优势</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a:ln/>
        </p:spPr>
      </p:sp>
      <p:sp>
        <p:nvSpPr>
          <p:cNvPr id="11" name="Text 7"/>
          <p:cNvSpPr/>
          <p:nvPr/>
        </p:nvSpPr>
        <p:spPr>
          <a:xfrm>
            <a:off x="616394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征兵入伍：学费补偿与升学加分</a:t>
            </a:r>
            <a:endParaRPr lang="en-US" sz="1600" dirty="0"/>
          </a:p>
        </p:txBody>
      </p:sp>
      <p:pic>
        <p:nvPicPr>
          <p:cNvPr id="13" name="Image 2" descr="https://test-kimi-img.moonshot.cn/pub/slides/slides_tmpl/image/25-08-06-16:17:12-d29gv24up1d2ae82king.png">    </p:cNvPr>
          <p:cNvPicPr>
            <a:picLocks noChangeAspect="1"/>
          </p:cNvPicPr>
          <p:nvPr/>
        </p:nvPicPr>
        <p:blipFill>
          <a:blip r:embed="rId3"/>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r>
          <p:cNvPicPr>
            <a:picLocks noChangeAspect="1"/>
          </p:cNvPicPr>
          <p:nvPr/>
        </p:nvPicPr>
        <p:blipFill>
          <a:blip r:embed="rId4"/>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r>
          <p:cNvPicPr>
            <a:picLocks noChangeAspect="1"/>
          </p:cNvPicPr>
          <p:nvPr/>
        </p:nvPicPr>
        <p:blipFill>
          <a:blip r:embed="rId7"/>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r>
          <p:cNvPicPr>
            <a:picLocks noChangeAspect="1"/>
          </p:cNvPicPr>
          <p:nvPr/>
        </p:nvPicPr>
        <p:blipFill>
          <a:blip r:embed="rId8"/>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r>
          <p:cNvPicPr>
            <a:picLocks noChangeAspect="1"/>
          </p:cNvPicPr>
          <p:nvPr/>
        </p:nvPicPr>
        <p:blipFill>
          <a:blip r:embed="rId9"/>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r>
          <p:cNvPicPr>
            <a:picLocks noChangeAspect="1"/>
          </p:cNvPicPr>
          <p:nvPr/>
        </p:nvPicPr>
        <p:blipFill>
          <a:blip r:embed="rId10"/>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r>
          <p:cNvPicPr>
            <a:picLocks noChangeAspect="1"/>
          </p:cNvPicPr>
          <p:nvPr/>
        </p:nvPicPr>
        <p:blipFill>
          <a:blip r:embed="rId11"/>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r>
          <p:cNvPicPr>
            <a:picLocks noChangeAspect="1"/>
          </p:cNvPicPr>
          <p:nvPr/>
        </p:nvPicPr>
        <p:blipFill>
          <a:blip r:embed="rId12"/>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r>
          <p:cNvPicPr>
            <a:picLocks noChangeAspect="1"/>
          </p:cNvPicPr>
          <p:nvPr/>
        </p:nvPicPr>
        <p:blipFill>
          <a:blip r:embed="rId13"/>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r>
          <p:cNvPicPr>
            <a:picLocks noChangeAspect="1"/>
          </p:cNvPicPr>
          <p:nvPr/>
        </p:nvPicPr>
        <p:blipFill>
          <a:blip r:embed="rId1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r>
          <p:cNvPicPr>
            <a:picLocks noChangeAspect="1"/>
          </p:cNvPicPr>
          <p:nvPr/>
        </p:nvPicPr>
        <p:blipFill>
          <a:blip r:embed="rId15"/>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r>
          <p:cNvPicPr>
            <a:picLocks noChangeAspect="1"/>
          </p:cNvPicPr>
          <p:nvPr/>
        </p:nvPicPr>
        <p:blipFill>
          <a:blip r:embed="rId16"/>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r>
          <p:cNvPicPr>
            <a:picLocks noChangeAspect="1"/>
          </p:cNvPicPr>
          <p:nvPr/>
        </p:nvPicPr>
        <p:blipFill>
          <a:blip r:embed="rId17">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r>
          <p:cNvPicPr>
            <a:picLocks noChangeAspect="1"/>
          </p:cNvPicPr>
          <p:nvPr/>
        </p:nvPicPr>
        <p:blipFill>
          <a:blip r:embed="rId18">
            <a:alphaModFix amt="80000"/>
          </a:blip>
          <a:stretch>
            <a:fillRect/>
          </a:stretch>
        </p:blipFill>
        <p:spPr>
          <a:xfrm>
            <a:off x="541020" y="2988945"/>
            <a:ext cx="440055" cy="4400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r>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r>
          <p:cNvPicPr>
            <a:picLocks noChangeAspect="1"/>
          </p:cNvPicPr>
          <p:nvPr/>
        </p:nvPicPr>
        <p:blipFill>
          <a:blip r:embed="rId2"/>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r>
          <p:cNvPicPr>
            <a:picLocks noChangeAspect="1"/>
          </p:cNvPicPr>
          <p:nvPr/>
        </p:nvPicPr>
        <p:blipFill>
          <a:blip r:embed="rId3"/>
          <a:stretch>
            <a:fillRect/>
          </a:stretch>
        </p:blipFill>
        <p:spPr>
          <a:xfrm>
            <a:off x="681355" y="1285875"/>
            <a:ext cx="3434080" cy="4870450"/>
          </a:xfrm>
          <a:prstGeom prst="rect">
            <a:avLst/>
          </a:prstGeom>
        </p:spPr>
      </p:pic>
      <p:sp>
        <p:nvSpPr>
          <p:cNvPr id="5" name="Text 0"/>
          <p:cNvSpPr/>
          <p:nvPr/>
        </p:nvSpPr>
        <p:spPr>
          <a:xfrm>
            <a:off x="932628" y="3153002"/>
            <a:ext cx="2856064" cy="16764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每组抽取宏观就业、创业支持、三支一扶等八个主题之一，收集政策原文、实施细则、案例数据，制作含要点解读、利弊分析、应用建议的宣讲材料。</a:t>
            </a:r>
            <a:endParaRPr lang="en-US" sz="1600" dirty="0"/>
          </a:p>
        </p:txBody>
      </p:sp>
      <p:sp>
        <p:nvSpPr>
          <p:cNvPr id="6" name="Text 1"/>
          <p:cNvSpPr/>
          <p:nvPr/>
        </p:nvSpPr>
        <p:spPr>
          <a:xfrm>
            <a:off x="931945" y="232050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小组任务</a:t>
            </a:r>
            <a:endParaRPr lang="en-US" sz="1600" dirty="0"/>
          </a:p>
        </p:txBody>
      </p:sp>
      <p:sp>
        <p:nvSpPr>
          <p:cNvPr id="7" name="Text 2"/>
          <p:cNvSpPr/>
          <p:nvPr/>
        </p:nvSpPr>
        <p:spPr>
          <a:xfrm>
            <a:off x="4658760" y="2893378"/>
            <a:ext cx="2856064" cy="11176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组内互审确保信息准确，为后续发布会提供内容基础，训练信息检索与政策文本解读能力。</a:t>
            </a:r>
            <a:endParaRPr lang="en-US" sz="1600" dirty="0"/>
          </a:p>
        </p:txBody>
      </p:sp>
      <p:sp>
        <p:nvSpPr>
          <p:cNvPr id="8" name="Text 3"/>
          <p:cNvSpPr/>
          <p:nvPr/>
        </p:nvSpPr>
        <p:spPr>
          <a:xfrm>
            <a:off x="4658077" y="2060878"/>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信息审核</a:t>
            </a:r>
            <a:endParaRPr lang="en-US" sz="1600" dirty="0"/>
          </a:p>
        </p:txBody>
      </p:sp>
      <p:sp>
        <p:nvSpPr>
          <p:cNvPr id="9" name="Text 4"/>
          <p:cNvSpPr/>
          <p:nvPr/>
        </p:nvSpPr>
        <p:spPr>
          <a:xfrm>
            <a:off x="8384893" y="2633753"/>
            <a:ext cx="2856064" cy="11176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各组准备PPT、案例故事、数据图表，为三分钟政策解读做准备，确保内容生动、准确、有说服力。</a:t>
            </a:r>
            <a:endParaRPr lang="en-US" sz="1600" dirty="0"/>
          </a:p>
        </p:txBody>
      </p:sp>
      <p:sp>
        <p:nvSpPr>
          <p:cNvPr id="10" name="Text 5"/>
          <p:cNvSpPr/>
          <p:nvPr/>
        </p:nvSpPr>
        <p:spPr>
          <a:xfrm>
            <a:off x="8384210" y="180125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发布准备</a:t>
            </a:r>
            <a:endParaRPr lang="en-US" sz="1600" dirty="0"/>
          </a:p>
        </p:txBody>
      </p:sp>
      <p:sp>
        <p:nvSpPr>
          <p:cNvPr id="11"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——就业政策解读</a:t>
            </a:r>
            <a:endParaRPr lang="en-US" sz="1600" dirty="0"/>
          </a:p>
        </p:txBody>
      </p:sp>
      <p:pic>
        <p:nvPicPr>
          <p:cNvPr id="12" name="Image 3" descr="https://test-kimi-img.moonshot.cn/pub/slides/slides_tmpl/image/25-08-06-16:17:03-d29guvsup1d2ae82ki2g.png">    </p:cNvPr>
          <p:cNvPicPr>
            <a:picLocks noChangeAspect="1"/>
          </p:cNvPicPr>
          <p:nvPr/>
        </p:nvPicPr>
        <p:blipFill>
          <a:blip r:embed="rId4">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r>
          <p:cNvPicPr>
            <a:picLocks noChangeAspect="1"/>
          </p:cNvPicPr>
          <p:nvPr/>
        </p:nvPicPr>
        <p:blipFill>
          <a:blip r:embed="rId5"/>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r>
          <p:cNvPicPr>
            <a:picLocks noChangeAspect="1"/>
          </p:cNvPicPr>
          <p:nvPr/>
        </p:nvPicPr>
        <p:blipFill>
          <a:blip r:embed="rId6"/>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r>
          <p:cNvPicPr>
            <a:picLocks noChangeAspect="1"/>
          </p:cNvPicPr>
          <p:nvPr/>
        </p:nvPicPr>
        <p:blipFill>
          <a:blip r:embed="rId7"/>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03</a:t>
            </a:r>
            <a:endParaRPr lang="en-US"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r>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r>
          <p:cNvPicPr>
            <a:picLocks noChangeAspect="1"/>
          </p:cNvPicPr>
          <p:nvPr/>
        </p:nvPicPr>
        <p:blipFill>
          <a:blip r:embed="rId2"/>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r>
          <p:cNvPicPr>
            <a:picLocks noChangeAspect="1"/>
          </p:cNvPicPr>
          <p:nvPr/>
        </p:nvPicPr>
        <p:blipFill>
          <a:blip r:embed="rId3"/>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r>
          <p:cNvPicPr>
            <a:picLocks noChangeAspect="1"/>
          </p:cNvPicPr>
          <p:nvPr/>
        </p:nvPicPr>
        <p:blipFill>
          <a:blip r:embed="rId4"/>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a:ln/>
        </p:spPr>
        <p:txBody>
          <a:bodyPr wrap="square" lIns="91440" tIns="45720" rIns="91440" bIns="45720" rtlCol="0" anchor="ct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r>
          <p:cNvPicPr>
            <a:picLocks noChangeAspect="1"/>
          </p:cNvPicPr>
          <p:nvPr/>
        </p:nvPicPr>
        <p:blipFill>
          <a:blip r:embed="rId5"/>
          <a:stretch>
            <a:fillRect/>
          </a:stretch>
        </p:blipFill>
        <p:spPr>
          <a:xfrm>
            <a:off x="9903460" y="3075305"/>
            <a:ext cx="1583690" cy="1426845"/>
          </a:xfrm>
          <a:prstGeom prst="rect">
            <a:avLst/>
          </a:prstGeom>
        </p:spPr>
      </p:pic>
      <p:sp>
        <p:nvSpPr>
          <p:cNvPr id="8" name="Text 1"/>
          <p:cNvSpPr/>
          <p:nvPr/>
        </p:nvSpPr>
        <p:spPr>
          <a:xfrm>
            <a:off x="2461895" y="1654175"/>
            <a:ext cx="6985635" cy="5334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各组用PPT、案例故事、数据图表进行三分钟政策解读，台下学生提2-3个具体问题，宣讲组需结合文件准确回应。</a:t>
            </a:r>
            <a:endParaRPr lang="en-US" sz="1600" dirty="0"/>
          </a:p>
        </p:txBody>
      </p:sp>
      <p:sp>
        <p:nvSpPr>
          <p:cNvPr id="9" name="Text 2"/>
          <p:cNvSpPr/>
          <p:nvPr/>
        </p:nvSpPr>
        <p:spPr>
          <a:xfrm>
            <a:off x="2461895" y="115189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政策解读</a:t>
            </a:r>
            <a:endParaRPr lang="en-US" sz="1600" dirty="0"/>
          </a:p>
        </p:txBody>
      </p:sp>
      <p:sp>
        <p:nvSpPr>
          <p:cNvPr id="10" name="Text 3"/>
          <p:cNvSpPr/>
          <p:nvPr/>
        </p:nvSpPr>
        <p:spPr>
          <a:xfrm>
            <a:off x="10155555" y="3302635"/>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02</a:t>
            </a:r>
            <a:endParaRPr lang="en-US" sz="1600" dirty="0"/>
          </a:p>
        </p:txBody>
      </p:sp>
      <p:sp>
        <p:nvSpPr>
          <p:cNvPr id="11" name="Text 4"/>
          <p:cNvSpPr/>
          <p:nvPr/>
        </p:nvSpPr>
        <p:spPr>
          <a:xfrm>
            <a:off x="2830195" y="3324860"/>
            <a:ext cx="6985635" cy="533400"/>
          </a:xfrm>
          <a:prstGeom prst="rect">
            <a:avLst/>
          </a:prstGeom>
          <a:noFill/>
          <a:ln/>
        </p:spPr>
        <p:txBody>
          <a:bodyPr wrap="square" lIns="91440" tIns="45720" rIns="91440" bIns="45720" rtlCol="0" anchor="ctr">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教师针对‘基层服务理想主义与现实考量’等误区进行纠偏，强化政策适用边界与操作流程，提升学生政策宣讲与临场应变能力。</a:t>
            </a:r>
            <a:endParaRPr lang="en-US" sz="1600" dirty="0"/>
          </a:p>
        </p:txBody>
      </p:sp>
      <p:pic>
        <p:nvPicPr>
          <p:cNvPr id="12" name="Image 5" descr="https://test-kimi-img.moonshot.cn/pub/slides/slides_tmpl/image/25-08-06-16:17:12-d29gv24up1d2ae82kir0.png">    </p:cNvPr>
          <p:cNvPicPr>
            <a:picLocks noChangeAspect="1"/>
          </p:cNvPicPr>
          <p:nvPr/>
        </p:nvPicPr>
        <p:blipFill>
          <a:blip r:embed="rId6"/>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a:ln/>
        </p:spPr>
        <p:txBody>
          <a:bodyPr wrap="square" lIns="91440" tIns="45720" rIns="91440" bIns="45720" rtlCol="0" anchor="ctr">
            <a:spAutoFit/>
          </a:bodyPr>
          <a:lstStyle/>
          <a:p>
            <a:pPr algn="r" indent="0" marL="0">
              <a:lnSpc>
                <a:spcPct val="100000"/>
              </a:lnSpc>
              <a:buNone/>
            </a:pPr>
            <a:r>
              <a:rPr lang="en-US" sz="2000" dirty="0">
                <a:solidFill>
                  <a:srgbClr val="158011"/>
                </a:solidFill>
                <a:latin typeface="MiSans" pitchFamily="34" charset="0"/>
                <a:ea typeface="MiSans" pitchFamily="34" charset="-122"/>
                <a:cs typeface="MiSans" pitchFamily="34" charset="-120"/>
              </a:rPr>
              <a:t>教师点评</a:t>
            </a:r>
            <a:endParaRPr lang="en-US" sz="1600" dirty="0"/>
          </a:p>
        </p:txBody>
      </p:sp>
      <p:sp>
        <p:nvSpPr>
          <p:cNvPr id="14" name="Text 6"/>
          <p:cNvSpPr/>
          <p:nvPr/>
        </p:nvSpPr>
        <p:spPr>
          <a:xfrm>
            <a:off x="1076325" y="5008880"/>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03</a:t>
            </a:r>
            <a:endParaRPr lang="en-US" sz="1600" dirty="0"/>
          </a:p>
        </p:txBody>
      </p:sp>
      <p:sp>
        <p:nvSpPr>
          <p:cNvPr id="15" name="Text 7"/>
          <p:cNvSpPr/>
          <p:nvPr/>
        </p:nvSpPr>
        <p:spPr>
          <a:xfrm>
            <a:off x="2461895" y="4995545"/>
            <a:ext cx="6985635" cy="5334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强化策略的可执行意识，为后续政策解读与途径选择提供严谨示范，帮助学生建立理性决策观。</a:t>
            </a:r>
            <a:endParaRPr lang="en-US" sz="1600" dirty="0"/>
          </a:p>
        </p:txBody>
      </p:sp>
      <p:sp>
        <p:nvSpPr>
          <p:cNvPr id="16" name="Text 8"/>
          <p:cNvSpPr/>
          <p:nvPr/>
        </p:nvSpPr>
        <p:spPr>
          <a:xfrm>
            <a:off x="2461895" y="449326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能力提升</a:t>
            </a:r>
            <a:endParaRPr lang="en-US" sz="1600" dirty="0"/>
          </a:p>
        </p:txBody>
      </p:sp>
      <p:sp>
        <p:nvSpPr>
          <p:cNvPr id="17" name="Text 9"/>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——就业政策解读</a:t>
            </a:r>
            <a:endParaRPr lang="en-US" sz="1600" dirty="0"/>
          </a:p>
        </p:txBody>
      </p:sp>
      <p:pic>
        <p:nvPicPr>
          <p:cNvPr id="18"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r>
          <p:cNvPicPr>
            <a:picLocks noChangeAspect="1"/>
          </p:cNvPicPr>
          <p:nvPr/>
        </p:nvPicPr>
        <p:blipFill>
          <a:blip r:embed="rId9"/>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r>
          <p:cNvPicPr>
            <a:picLocks noChangeAspect="1"/>
          </p:cNvPicPr>
          <p:nvPr/>
        </p:nvPicPr>
        <p:blipFill>
          <a:blip r:embed="rId10"/>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r>
          <p:cNvPicPr>
            <a:picLocks noChangeAspect="1"/>
          </p:cNvPicPr>
          <p:nvPr/>
        </p:nvPicPr>
        <p:blipFill>
          <a:blip r:embed="rId11"/>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r>
          <p:cNvPicPr>
            <a:picLocks noChangeAspect="1"/>
          </p:cNvPicPr>
          <p:nvPr/>
        </p:nvPicPr>
        <p:blipFill>
          <a:blip r:embed="rId12">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r>
          <p:cNvPicPr>
            <a:picLocks noChangeAspect="1"/>
          </p:cNvPicPr>
          <p:nvPr/>
        </p:nvPicPr>
        <p:blipFill>
          <a:blip r:embed="rId13">
            <a:alphaModFix amt="80000"/>
          </a:blip>
          <a:stretch>
            <a:fillRect/>
          </a:stretch>
        </p:blipFill>
        <p:spPr>
          <a:xfrm>
            <a:off x="541020" y="2988945"/>
            <a:ext cx="440055" cy="44005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r>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r>
          <p:cNvPicPr>
            <a:picLocks noChangeAspect="1"/>
          </p:cNvPicPr>
          <p:nvPr/>
        </p:nvPicPr>
        <p:blipFill>
          <a:blip r:embed="rId3"/>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r>
          <p:cNvPicPr>
            <a:picLocks noChangeAspect="1"/>
          </p:cNvPicPr>
          <p:nvPr/>
        </p:nvPicPr>
        <p:blipFill>
          <a:blip r:embed="rId4"/>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r>
          <p:cNvPicPr>
            <a:picLocks noChangeAspect="1"/>
          </p:cNvPicPr>
          <p:nvPr/>
        </p:nvPicPr>
        <p:blipFill>
          <a:blip r:embed="rId5"/>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1"/>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2"/>
          <p:cNvSpPr/>
          <p:nvPr/>
        </p:nvSpPr>
        <p:spPr>
          <a:xfrm>
            <a:off x="905510" y="1734185"/>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观众就‘服务期未满能否考研’‘创业贷款如何反担保’等高频痛点连续追问，宣讲组现场给出政策条款与办理路径。</a:t>
            </a:r>
            <a:endParaRPr lang="en-US" sz="1600" dirty="0"/>
          </a:p>
        </p:txBody>
      </p:sp>
      <p:sp>
        <p:nvSpPr>
          <p:cNvPr id="10" name="Text 3"/>
          <p:cNvSpPr/>
          <p:nvPr/>
        </p:nvSpPr>
        <p:spPr>
          <a:xfrm>
            <a:off x="853440" y="1357630"/>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问题追问</a:t>
            </a:r>
            <a:endParaRPr lang="en-US" sz="1600" dirty="0"/>
          </a:p>
        </p:txBody>
      </p:sp>
      <p:sp>
        <p:nvSpPr>
          <p:cNvPr id="11" name="Text 4"/>
          <p:cNvSpPr/>
          <p:nvPr/>
        </p:nvSpPr>
        <p:spPr>
          <a:xfrm>
            <a:off x="905510" y="3385820"/>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教师总结‘政策-个人条件-时间成本’匹配三原则，帮助学生建立理性政策利用观，为后续途径选择提供判断标准。</a:t>
            </a:r>
            <a:endParaRPr lang="en-US" sz="1600" dirty="0"/>
          </a:p>
        </p:txBody>
      </p:sp>
      <p:sp>
        <p:nvSpPr>
          <p:cNvPr id="12" name="Text 5"/>
          <p:cNvSpPr/>
          <p:nvPr/>
        </p:nvSpPr>
        <p:spPr>
          <a:xfrm>
            <a:off x="853440" y="300926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教师总结</a:t>
            </a:r>
            <a:endParaRPr lang="en-US" sz="1600" dirty="0"/>
          </a:p>
        </p:txBody>
      </p:sp>
      <p:sp>
        <p:nvSpPr>
          <p:cNvPr id="13" name="Text 6"/>
          <p:cNvSpPr/>
          <p:nvPr/>
        </p:nvSpPr>
        <p:spPr>
          <a:xfrm>
            <a:off x="905510" y="502920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强化策略的可执行意识，为后续政策解读与途径选择提供严谨示范，帮助学生建立理性决策观。</a:t>
            </a:r>
            <a:endParaRPr lang="en-US" sz="1600" dirty="0"/>
          </a:p>
        </p:txBody>
      </p:sp>
      <p:sp>
        <p:nvSpPr>
          <p:cNvPr id="14" name="Text 7"/>
          <p:cNvSpPr/>
          <p:nvPr/>
        </p:nvSpPr>
        <p:spPr>
          <a:xfrm>
            <a:off x="853440" y="465264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理性决策</a:t>
            </a: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——就业政策解读</a:t>
            </a:r>
            <a:endParaRPr lang="en-US" sz="1600" dirty="0"/>
          </a:p>
        </p:txBody>
      </p:sp>
      <p:pic>
        <p:nvPicPr>
          <p:cNvPr id="16" name="Image 5" descr="https://test-kimi-img.moonshot.cn/pub/slides/slides_tmpl/image/25-08-06-16:17:06-d29gv0kup1d2ae82kic0.jpg">    </p:cNvPr>
          <p:cNvPicPr>
            <a:picLocks noChangeAspect="1"/>
          </p:cNvPicPr>
          <p:nvPr/>
        </p:nvPicPr>
        <p:blipFill>
          <a:blip r:embed="rId6"/>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r>
          <p:cNvPicPr>
            <a:picLocks noChangeAspect="1"/>
          </p:cNvPicPr>
          <p:nvPr/>
        </p:nvPicPr>
        <p:blipFill>
          <a:blip r:embed="rId9"/>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r>
          <p:cNvPicPr>
            <a:picLocks noChangeAspect="1"/>
          </p:cNvPicPr>
          <p:nvPr/>
        </p:nvPicPr>
        <p:blipFill>
          <a:blip r:embed="rId10"/>
          <a:stretch>
            <a:fillRect/>
          </a:stretch>
        </p:blipFill>
        <p:spPr>
          <a:xfrm>
            <a:off x="10177780" y="5336540"/>
            <a:ext cx="2014220" cy="152146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高职学生的就业方式</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05</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r>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r>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17780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000000"/>
                </a:solidFill>
                <a:latin typeface="MiSans" pitchFamily="34" charset="0"/>
                <a:ea typeface="MiSans" pitchFamily="34" charset="-122"/>
                <a:cs typeface="MiSans" pitchFamily="34" charset="-120"/>
              </a:rPr>
              <a:t>通过校园招聘、订单班、网络平台等进入生产、服务、管理一线，能迅速获得行业前沿认知与经济独立，部分企业提供系统培训与晋升通道。</a:t>
            </a:r>
            <a:endParaRPr lang="en-US" sz="1600" dirty="0"/>
          </a:p>
        </p:txBody>
      </p:sp>
      <p:sp>
        <p:nvSpPr>
          <p:cNvPr id="5" name="Text 1"/>
          <p:cNvSpPr/>
          <p:nvPr/>
        </p:nvSpPr>
        <p:spPr>
          <a:xfrm>
            <a:off x="1044961" y="1958629"/>
            <a:ext cx="4285712" cy="425450"/>
          </a:xfrm>
          <a:prstGeom prst="rect">
            <a:avLst/>
          </a:prstGeom>
          <a:noFill/>
          <a:ln/>
        </p:spPr>
        <p:txBody>
          <a:bodyPr wrap="square" lIns="91440" tIns="45720" rIns="91440" bIns="45720" rtlCol="0" anchor="t">
            <a:spAutoFit/>
          </a:bodyPr>
          <a:lstStyle/>
          <a:p>
            <a:pPr algn="just" indent="0" marL="0">
              <a:lnSpc>
                <a:spcPct val="100000"/>
              </a:lnSpc>
              <a:buNone/>
            </a:pPr>
            <a:r>
              <a:rPr lang="en-US" sz="2800" dirty="0">
                <a:solidFill>
                  <a:srgbClr val="158011"/>
                </a:solidFill>
                <a:latin typeface="MiSans" pitchFamily="34" charset="0"/>
                <a:ea typeface="MiSans" pitchFamily="34" charset="-122"/>
                <a:cs typeface="MiSans" pitchFamily="34" charset="-120"/>
              </a:rPr>
              <a:t>直接就业优势</a:t>
            </a:r>
            <a:endParaRPr lang="en-US" sz="1600" dirty="0"/>
          </a:p>
        </p:txBody>
      </p:sp>
      <p:sp>
        <p:nvSpPr>
          <p:cNvPr id="6" name="Text 2"/>
          <p:cNvSpPr/>
          <p:nvPr/>
        </p:nvSpPr>
        <p:spPr>
          <a:xfrm>
            <a:off x="6799472" y="2894306"/>
            <a:ext cx="4215624" cy="10668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FFFFFF"/>
                </a:solidFill>
                <a:latin typeface="MiSans" pitchFamily="34" charset="0"/>
                <a:ea typeface="MiSans" pitchFamily="34" charset="-122"/>
                <a:cs typeface="MiSans" pitchFamily="34" charset="-120"/>
              </a:rPr>
              <a:t>关键在于提前准备技能证书与项目作品，主动投递与内推并行，缩短岗位磨合期，提升就业竞争力。</a:t>
            </a:r>
            <a:endParaRPr lang="en-US" sz="1600" dirty="0"/>
          </a:p>
        </p:txBody>
      </p:sp>
      <p:sp>
        <p:nvSpPr>
          <p:cNvPr id="7" name="Text 3"/>
          <p:cNvSpPr/>
          <p:nvPr/>
        </p:nvSpPr>
        <p:spPr>
          <a:xfrm>
            <a:off x="6729384" y="1958629"/>
            <a:ext cx="4285712" cy="425450"/>
          </a:xfrm>
          <a:prstGeom prst="rect">
            <a:avLst/>
          </a:prstGeom>
          <a:noFill/>
          <a:ln/>
        </p:spPr>
        <p:txBody>
          <a:bodyPr wrap="square" lIns="91440" tIns="45720" rIns="91440" bIns="45720" rtlCol="0" anchor="t">
            <a:spAutoFit/>
          </a:bodyPr>
          <a:lstStyle/>
          <a:p>
            <a:pPr algn="r" indent="0" marL="0">
              <a:lnSpc>
                <a:spcPct val="100000"/>
              </a:lnSpc>
              <a:buNone/>
            </a:pPr>
            <a:r>
              <a:rPr lang="en-US" sz="2800" dirty="0">
                <a:solidFill>
                  <a:srgbClr val="FFFFFF"/>
                </a:solidFill>
                <a:latin typeface="MiSans" pitchFamily="34" charset="0"/>
                <a:ea typeface="MiSans" pitchFamily="34" charset="-122"/>
                <a:cs typeface="MiSans" pitchFamily="34" charset="-120"/>
              </a:rPr>
              <a:t>就业准备</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直接就业：最快积累实战经验</a:t>
            </a:r>
            <a:endParaRPr lang="en-US" sz="1600" dirty="0"/>
          </a:p>
        </p:txBody>
      </p:sp>
      <p:pic>
        <p:nvPicPr>
          <p:cNvPr id="9" name="Image 2" descr="https://test-kimi-img.moonshot.cn/pub/slides/slides_tmpl/image/25-08-06-16:17:02-d29guvkup1d2ae82khtg.png">    </p:cNvPr>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r>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r>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r>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r>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r>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r>
          <p:cNvPicPr>
            <a:picLocks noChangeAspect="1"/>
          </p:cNvPicPr>
          <p:nvPr/>
        </p:nvPicPr>
        <p:blipFill>
          <a:blip r:embed="rId2"/>
          <a:stretch>
            <a:fillRect/>
          </a:stretch>
        </p:blipFill>
        <p:spPr>
          <a:xfrm flipV="1" rot="16200000">
            <a:off x="4605020" y="-728980"/>
            <a:ext cx="2981325" cy="12192000"/>
          </a:xfrm>
          <a:prstGeom prst="rect">
            <a:avLst/>
          </a:prstGeom>
        </p:spPr>
      </p:pic>
      <p:pic>
        <p:nvPicPr>
          <p:cNvPr id="4" name="Image 2" descr="https://test-kimi-img.moonshot.cn/pub/slides/slides_tmpl/image/25-08-06-16:17:03-d29guvsup1d2ae82khv0.png">    </p:cNvPr>
          <p:cNvPicPr>
            <a:picLocks noChangeAspect="1"/>
          </p:cNvPicPr>
          <p:nvPr/>
        </p:nvPicPr>
        <p:blipFill>
          <a:blip r:embed="rId3"/>
          <a:stretch>
            <a:fillRect/>
          </a:stretch>
        </p:blipFill>
        <p:spPr>
          <a:xfrm flipH="1" rot="16200000">
            <a:off x="4605020" y="-5593080"/>
            <a:ext cx="2981325" cy="12192000"/>
          </a:xfrm>
          <a:prstGeom prst="rect">
            <a:avLst/>
          </a:prstGeom>
        </p:spPr>
      </p:pic>
      <p:pic>
        <p:nvPicPr>
          <p:cNvPr id="5" name="Image 3" descr="https://test-kimi-img.moonshot.cn/pub/slides/slides_tmpl/image/25-08-06-16:17:11-d29gv1sup1d2ae82kilg.png">    </p:cNvPr>
          <p:cNvPicPr>
            <a:picLocks noChangeAspect="1"/>
          </p:cNvPicPr>
          <p:nvPr/>
        </p:nvPicPr>
        <p:blipFill>
          <a:blip r:embed="rId4"/>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r>
          <p:cNvPicPr>
            <a:picLocks noChangeAspect="1"/>
          </p:cNvPicPr>
          <p:nvPr/>
        </p:nvPicPr>
        <p:blipFill>
          <a:blip r:embed="rId5">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‘三支一扶’‘西部计划’‘社区工作者’等服务期1-3年，享生活补贴、考研加分、公务员定向招录等优惠，期满可转编或职称评审倾斜。</a:t>
            </a:r>
            <a:endParaRPr lang="en-US" sz="1600" dirty="0"/>
          </a:p>
        </p:txBody>
      </p:sp>
      <p:pic>
        <p:nvPicPr>
          <p:cNvPr id="8" name="Image 5" descr="https://test-kimi-img.moonshot.cn/pub/slides/slides_tmpl/image/25-08-06-16:17:11-d29gv1sup1d2ae82kilg.png">    </p:cNvPr>
          <p:cNvPicPr>
            <a:picLocks noChangeAspect="1"/>
          </p:cNvPicPr>
          <p:nvPr/>
        </p:nvPicPr>
        <p:blipFill>
          <a:blip r:embed="rId6"/>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r>
          <p:cNvPicPr>
            <a:picLocks noChangeAspect="1"/>
          </p:cNvPicPr>
          <p:nvPr/>
        </p:nvPicPr>
        <p:blipFill>
          <a:blip r:embed="rId7">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政策性岗位优势</a:t>
            </a:r>
            <a:endParaRPr lang="en-US" sz="1600" dirty="0"/>
          </a:p>
        </p:txBody>
      </p:sp>
      <p:sp>
        <p:nvSpPr>
          <p:cNvPr id="11" name="Text 2"/>
          <p:cNvSpPr/>
          <p:nvPr/>
        </p:nvSpPr>
        <p:spPr>
          <a:xfrm>
            <a:off x="66122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岗位将专业知识直接用于乡村振兴、社区治理，适合渴望快速积累项目经验、愿意下沉锻炼的学生，是晋升与考公的跳板。</a:t>
            </a:r>
            <a:endParaRPr lang="en-US" sz="1600" dirty="0"/>
          </a:p>
        </p:txBody>
      </p:sp>
      <p:sp>
        <p:nvSpPr>
          <p:cNvPr id="12" name="Text 3"/>
          <p:cNvSpPr/>
          <p:nvPr/>
        </p:nvSpPr>
        <p:spPr>
          <a:xfrm>
            <a:off x="6547485" y="1667510"/>
            <a:ext cx="417639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基层锻炼价值</a:t>
            </a:r>
            <a:endParaRPr lang="en-US" sz="1600" dirty="0"/>
          </a:p>
        </p:txBody>
      </p:sp>
      <p:sp>
        <p:nvSpPr>
          <p:cNvPr id="13"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157E11"/>
                </a:solidFill>
                <a:latin typeface="MiSans" pitchFamily="34" charset="0"/>
                <a:ea typeface="MiSans" pitchFamily="34" charset="-122"/>
                <a:cs typeface="MiSans" pitchFamily="34" charset="-120"/>
              </a:rPr>
              <a:t>政策性岗位：基层锻炼快车道</a:t>
            </a:r>
            <a:endParaRPr lang="en-US" sz="1600" dirty="0"/>
          </a:p>
        </p:txBody>
      </p:sp>
      <p:pic>
        <p:nvPicPr>
          <p:cNvPr id="14" name="Image 7" descr="https://test-kimi-img.moonshot.cn/pub/slides/slides_tmpl/image/25-08-06-16:17:02-d29guvkup1d2ae82khu0.png">    </p:cNvPr>
          <p:cNvPicPr>
            <a:picLocks noChangeAspect="1"/>
          </p:cNvPicPr>
          <p:nvPr/>
        </p:nvPicPr>
        <p:blipFill>
          <a:blip r:embed="rId8"/>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r>
          <p:cNvPicPr>
            <a:picLocks noChangeAspect="1"/>
          </p:cNvPicPr>
          <p:nvPr/>
        </p:nvPicPr>
        <p:blipFill>
          <a:blip r:embed="rId9"/>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r>
          <p:cNvPicPr>
            <a:picLocks noChangeAspect="1"/>
          </p:cNvPicPr>
          <p:nvPr/>
        </p:nvPicPr>
        <p:blipFill>
          <a:blip r:embed="rId10"/>
          <a:stretch>
            <a:fillRect/>
          </a:stretch>
        </p:blipFill>
        <p:spPr>
          <a:xfrm rot="19980000">
            <a:off x="8440420" y="-580390"/>
            <a:ext cx="1540510" cy="15405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r>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16200000">
            <a:off x="-235585" y="226060"/>
            <a:ext cx="944880" cy="473710"/>
          </a:xfrm>
          <a:prstGeom prst="rect">
            <a:avLst/>
          </a:prstGeom>
        </p:spPr>
      </p:pic>
      <p:pic>
        <p:nvPicPr>
          <p:cNvPr id="5" name="Image 3" descr="https://test-kimi-img.moonshot.cn/pub/slides/slides_tmpl/image/25-08-06-16:17:12-d29gv24up1d2ae82kim0.png">    </p:cNvPr>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r>
          <p:cNvPicPr>
            <a:picLocks noChangeAspect="1"/>
          </p:cNvPicPr>
          <p:nvPr/>
        </p:nvPicPr>
        <p:blipFill>
          <a:blip r:embed="rId5"/>
          <a:stretch>
            <a:fillRect/>
          </a:stretch>
        </p:blipFill>
        <p:spPr>
          <a:xfrm>
            <a:off x="6076315" y="1619885"/>
            <a:ext cx="5991225" cy="4051300"/>
          </a:xfrm>
          <a:prstGeom prst="rect">
            <a:avLst/>
          </a:prstGeom>
        </p:spPr>
      </p:pic>
      <p:sp>
        <p:nvSpPr>
          <p:cNvPr id="7" name="Text 0"/>
          <p:cNvSpPr/>
          <p:nvPr/>
        </p:nvSpPr>
        <p:spPr>
          <a:xfrm>
            <a:off x="611505" y="3158490"/>
            <a:ext cx="486029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公务员、事业单位考试通常要求本科，部分基层岗位放宽至大专，科目为行测、申论或公共基础知识。</a:t>
            </a:r>
            <a:endParaRPr lang="en-US" sz="1600" dirty="0"/>
          </a:p>
        </p:txBody>
      </p:sp>
      <p:sp>
        <p:nvSpPr>
          <p:cNvPr id="8" name="Text 1"/>
          <p:cNvSpPr/>
          <p:nvPr/>
        </p:nvSpPr>
        <p:spPr>
          <a:xfrm>
            <a:off x="611505" y="1904365"/>
            <a:ext cx="486092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考公考编现状</a:t>
            </a:r>
            <a:endParaRPr lang="en-US" sz="1600" dirty="0"/>
          </a:p>
        </p:txBody>
      </p:sp>
      <p:sp>
        <p:nvSpPr>
          <p:cNvPr id="9" name="Shape 2"/>
          <p:cNvSpPr/>
          <p:nvPr/>
        </p:nvSpPr>
        <p:spPr>
          <a:xfrm>
            <a:off x="710565" y="276860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0" name="Text 3"/>
          <p:cNvSpPr/>
          <p:nvPr/>
        </p:nvSpPr>
        <p:spPr>
          <a:xfrm>
            <a:off x="710565" y="276860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1" name="Text 4"/>
          <p:cNvSpPr/>
          <p:nvPr/>
        </p:nvSpPr>
        <p:spPr>
          <a:xfrm>
            <a:off x="6707505" y="3158490"/>
            <a:ext cx="4860290" cy="1422400"/>
          </a:xfrm>
          <a:prstGeom prst="rect">
            <a:avLst/>
          </a:prstGeom>
          <a:noFill/>
          <a:ln/>
        </p:spPr>
        <p:txBody>
          <a:bodyPr wrap="square" lIns="91440" tIns="45720" rIns="91440" bIns="45720" rtlCol="0" anchor="ctr">
            <a:spAutoFit/>
          </a:bodyPr>
          <a:lstStyle/>
          <a:p>
            <a:pPr algn="r" indent="0" marL="0">
              <a:lnSpc>
                <a:spcPct val="130000"/>
              </a:lnSpc>
              <a:buNone/>
            </a:pPr>
            <a:r>
              <a:rPr lang="en-US" sz="1800" dirty="0">
                <a:solidFill>
                  <a:srgbClr val="1A2E35"/>
                </a:solidFill>
                <a:latin typeface="MiSans" pitchFamily="34" charset="0"/>
                <a:ea typeface="MiSans" pitchFamily="34" charset="-122"/>
                <a:cs typeface="MiSans" pitchFamily="34" charset="-120"/>
              </a:rPr>
              <a:t>录取率低、专业限制严格，需提前一年系统备考并合理选择冷门岗位，优势在于稳定性与社会认可，适合追求规律节奏且具备较强应试能力的学生。</a:t>
            </a:r>
            <a:endParaRPr lang="en-US" sz="1600" dirty="0"/>
          </a:p>
        </p:txBody>
      </p:sp>
      <p:sp>
        <p:nvSpPr>
          <p:cNvPr id="12" name="Text 5"/>
          <p:cNvSpPr/>
          <p:nvPr/>
        </p:nvSpPr>
        <p:spPr>
          <a:xfrm>
            <a:off x="6680835" y="1828165"/>
            <a:ext cx="4860925" cy="829945"/>
          </a:xfrm>
          <a:prstGeom prst="rect">
            <a:avLst/>
          </a:prstGeom>
          <a:noFill/>
          <a:ln/>
        </p:spPr>
        <p:txBody>
          <a:bodyPr wrap="square" lIns="91440" tIns="45720" rIns="91440" bIns="45720" rtlCol="0" anchor="ctr"/>
          <a:lstStyle/>
          <a:p>
            <a:pPr algn="l" indent="0" marL="0">
              <a:lnSpc>
                <a:spcPct val="100000"/>
              </a:lnSpc>
              <a:buNone/>
            </a:pPr>
            <a:r>
              <a:rPr lang="en-US" sz="2400" dirty="0">
                <a:solidFill>
                  <a:srgbClr val="FFFFFF"/>
                </a:solidFill>
                <a:latin typeface="MiSans" pitchFamily="34" charset="0"/>
                <a:ea typeface="MiSans" pitchFamily="34" charset="-122"/>
                <a:cs typeface="MiSans" pitchFamily="34" charset="-120"/>
              </a:rPr>
              <a:t>就业准备</a:t>
            </a:r>
            <a:endParaRPr lang="en-US" sz="1600" dirty="0"/>
          </a:p>
        </p:txBody>
      </p:sp>
      <p:sp>
        <p:nvSpPr>
          <p:cNvPr id="13" name="Shape 6"/>
          <p:cNvSpPr/>
          <p:nvPr/>
        </p:nvSpPr>
        <p:spPr>
          <a:xfrm flipH="1">
            <a:off x="6548755" y="275971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4" name="Text 7"/>
          <p:cNvSpPr/>
          <p:nvPr/>
        </p:nvSpPr>
        <p:spPr>
          <a:xfrm>
            <a:off x="6548755" y="275971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考公考编：稳定与竞争并存</a:t>
            </a:r>
            <a:endParaRPr lang="en-US" sz="1600" dirty="0"/>
          </a:p>
        </p:txBody>
      </p:sp>
      <p:pic>
        <p:nvPicPr>
          <p:cNvPr id="16" name="Image 5" descr="https://test-kimi-img.moonshot.cn/pub/slides/slides_tmpl/image/25-08-06-16:17:08-d29gv14up1d2ae82kieg.png">    </p:cNvPr>
          <p:cNvPicPr>
            <a:picLocks noChangeAspect="1"/>
          </p:cNvPicPr>
          <p:nvPr/>
        </p:nvPicPr>
        <p:blipFill>
          <a:blip r:embed="rId6"/>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r>
          <p:cNvPicPr>
            <a:picLocks noChangeAspect="1"/>
          </p:cNvPicPr>
          <p:nvPr/>
        </p:nvPicPr>
        <p:blipFill>
          <a:blip r:embed="rId10"/>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r>
          <p:cNvPicPr>
            <a:picLocks noChangeAspect="1"/>
          </p:cNvPicPr>
          <p:nvPr/>
        </p:nvPicPr>
        <p:blipFill>
          <a:blip r:embed="rId11"/>
          <a:stretch>
            <a:fillRect/>
          </a:stretch>
        </p:blipFill>
        <p:spPr>
          <a:xfrm>
            <a:off x="2056765" y="6223635"/>
            <a:ext cx="179705" cy="17970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r>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r>
          <p:cNvPicPr>
            <a:picLocks noChangeAspect="1"/>
          </p:cNvPicPr>
          <p:nvPr/>
        </p:nvPicPr>
        <p:blipFill>
          <a:blip r:embed="rId2">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创业拥有自主决策权与丰厚潜在收益，可将专利、技能赛项目转化为商业计划，享受贷款、孵化、税收减免等政策。</a:t>
            </a:r>
            <a:endParaRPr lang="en-US" sz="1600" dirty="0"/>
          </a:p>
        </p:txBody>
      </p:sp>
      <p:sp>
        <p:nvSpPr>
          <p:cNvPr id="5" name="Text 1"/>
          <p:cNvSpPr/>
          <p:nvPr/>
        </p:nvSpPr>
        <p:spPr>
          <a:xfrm>
            <a:off x="2954020" y="1537335"/>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创业优势</a:t>
            </a:r>
            <a:endParaRPr lang="en-US" sz="1600" dirty="0"/>
          </a:p>
        </p:txBody>
      </p:sp>
      <p:sp>
        <p:nvSpPr>
          <p:cNvPr id="6" name="Text 2"/>
          <p:cNvSpPr/>
          <p:nvPr/>
        </p:nvSpPr>
        <p:spPr>
          <a:xfrm>
            <a:off x="3091815" y="435737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需具备市场洞察、资金筹措、团队管理与抗压能力，建议先在校孵化基地低成本验证模式，再申请地方政策包，降低初期风险。</a:t>
            </a:r>
            <a:endParaRPr lang="en-US" sz="1600" dirty="0"/>
          </a:p>
        </p:txBody>
      </p:sp>
      <p:sp>
        <p:nvSpPr>
          <p:cNvPr id="7" name="Text 3"/>
          <p:cNvSpPr/>
          <p:nvPr/>
        </p:nvSpPr>
        <p:spPr>
          <a:xfrm>
            <a:off x="3068320" y="3914140"/>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创业挑战</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创业：高回报与高风险共生</a:t>
            </a:r>
            <a:endParaRPr lang="en-US" sz="1600" dirty="0"/>
          </a:p>
        </p:txBody>
      </p:sp>
      <p:pic>
        <p:nvPicPr>
          <p:cNvPr id="9" name="Image 2" descr="https://test-kimi-img.moonshot.cn/pub/slides/slides_tmpl/image/25-08-06-16:17:12-d29gv24up1d2ae82kimg.png">    </p:cNvPr>
          <p:cNvPicPr>
            <a:picLocks noChangeAspect="1"/>
          </p:cNvPicPr>
          <p:nvPr/>
        </p:nvPicPr>
        <p:blipFill>
          <a:blip r:embed="rId3"/>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r>
          <p:cNvPicPr>
            <a:picLocks noChangeAspect="1"/>
          </p:cNvPicPr>
          <p:nvPr/>
        </p:nvPicPr>
        <p:blipFill>
          <a:blip r:embed="rId4"/>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r>
          <p:cNvPicPr>
            <a:picLocks noChangeAspect="1"/>
          </p:cNvPicPr>
          <p:nvPr/>
        </p:nvPicPr>
        <p:blipFill>
          <a:blip r:embed="rId5"/>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r>
          <p:cNvPicPr>
            <a:picLocks noChangeAspect="1"/>
          </p:cNvPicPr>
          <p:nvPr/>
        </p:nvPicPr>
        <p:blipFill>
          <a:blip r:embed="rId6"/>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r>
          <p:cNvPicPr>
            <a:picLocks noChangeAspect="1"/>
          </p:cNvPicPr>
          <p:nvPr/>
        </p:nvPicPr>
        <p:blipFill>
          <a:blip r:embed="rId7"/>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r>
          <p:cNvPicPr>
            <a:picLocks noChangeAspect="1"/>
          </p:cNvPicPr>
          <p:nvPr/>
        </p:nvPicPr>
        <p:blipFill>
          <a:blip r:embed="rId8"/>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r>
          <p:cNvPicPr>
            <a:picLocks noChangeAspect="1"/>
          </p:cNvPicPr>
          <p:nvPr/>
        </p:nvPicPr>
        <p:blipFill>
          <a:blip r:embed="rId9"/>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r>
          <p:cNvPicPr>
            <a:picLocks noChangeAspect="1"/>
          </p:cNvPicPr>
          <p:nvPr/>
        </p:nvPicPr>
        <p:blipFill>
          <a:blip r:embed="rId12"/>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r>
          <p:cNvPicPr>
            <a:picLocks noChangeAspect="1"/>
          </p:cNvPicPr>
          <p:nvPr/>
        </p:nvPicPr>
        <p:blipFill>
          <a:blip r:embed="rId13"/>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r>
          <p:cNvPicPr>
            <a:picLocks noChangeAspect="1"/>
          </p:cNvPicPr>
          <p:nvPr/>
        </p:nvPicPr>
        <p:blipFill>
          <a:blip r:embed="rId14"/>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r>
          <p:cNvPicPr>
            <a:picLocks noChangeAspect="1"/>
          </p:cNvPicPr>
          <p:nvPr/>
        </p:nvPicPr>
        <p:blipFill>
          <a:blip r:embed="rId15"/>
          <a:stretch>
            <a:fillRect/>
          </a:stretch>
        </p:blipFill>
        <p:spPr>
          <a:xfrm rot="10800000">
            <a:off x="9626600" y="6084570"/>
            <a:ext cx="1542415" cy="77343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r>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统招专升本需通过省统考再读两年，学历含金量等同本科，是拓宽职业天花板、满足考研/公考门槛的关键跳板。</a:t>
            </a:r>
            <a:endParaRPr lang="en-US" sz="1600" dirty="0"/>
          </a:p>
        </p:txBody>
      </p:sp>
      <p:pic>
        <p:nvPicPr>
          <p:cNvPr id="5" name="Image 2" descr="https://test-kimi-img.moonshot.cn/pub/slides/slides_tmpl/image/25-08-06-16:17:03-d29guvsup1d2ae82ki60.png">    </p:cNvPr>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r>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升学途径</a:t>
            </a:r>
            <a:endParaRPr lang="en-US" sz="1600" dirty="0"/>
          </a:p>
        </p:txBody>
      </p:sp>
      <p:sp>
        <p:nvSpPr>
          <p:cNvPr id="8" name="Text 2"/>
          <p:cNvSpPr/>
          <p:nvPr/>
        </p:nvSpPr>
        <p:spPr>
          <a:xfrm>
            <a:off x="7773670" y="2154555"/>
            <a:ext cx="342455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FFFFFF"/>
                </a:solidFill>
                <a:latin typeface="MiSans" pitchFamily="34" charset="0"/>
                <a:ea typeface="MiSans" pitchFamily="34" charset="-122"/>
                <a:cs typeface="MiSans" pitchFamily="34" charset="-120"/>
              </a:rPr>
              <a:t>成人教育、网络教育、出国留学提供弹性学习路径，学生应提前了解报考科目与语言要求，制定复习时间表，兼顾实习与备考。</a:t>
            </a:r>
            <a:endParaRPr lang="en-US" sz="1600" dirty="0"/>
          </a:p>
        </p:txBody>
      </p:sp>
      <p:sp>
        <p:nvSpPr>
          <p:cNvPr id="9" name="Text 3"/>
          <p:cNvSpPr/>
          <p:nvPr/>
        </p:nvSpPr>
        <p:spPr>
          <a:xfrm>
            <a:off x="7773670" y="1155700"/>
            <a:ext cx="342455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学习规划</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11" name="Text 5"/>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7"/>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9"/>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7" name="Text 11"/>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升学：学历提升与知识深化</a:t>
            </a:r>
            <a:endParaRPr lang="en-US" sz="1600" dirty="0"/>
          </a:p>
        </p:txBody>
      </p:sp>
      <p:pic>
        <p:nvPicPr>
          <p:cNvPr id="20" name="Image 4" descr="https://test-kimi-img.moonshot.cn/pub/slides/slides_tmpl/image/25-08-06-16:17:03-d29guvsup1d2ae82ki0g.png">    </p:cNvPr>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r>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r>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r>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r>
          <p:cNvPicPr>
            <a:picLocks noChangeAspect="1"/>
          </p:cNvPicPr>
          <p:nvPr/>
        </p:nvPicPr>
        <p:blipFill>
          <a:blip r:embed="rId9"/>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r>
          <p:cNvPicPr>
            <a:picLocks noChangeAspect="1"/>
          </p:cNvPicPr>
          <p:nvPr/>
        </p:nvPicPr>
        <p:blipFill>
          <a:blip r:embed="rId10"/>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r>
          <p:cNvPicPr>
            <a:picLocks noChangeAspect="1"/>
          </p:cNvPicPr>
          <p:nvPr/>
        </p:nvPicPr>
        <p:blipFill>
          <a:blip r:embed="rId11"/>
          <a:stretch>
            <a:fillRect/>
          </a:stretch>
        </p:blipFill>
        <p:spPr>
          <a:xfrm>
            <a:off x="680720" y="883285"/>
            <a:ext cx="5943600" cy="889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FFFFFF"/>
        </a:solidFill>
      </p:bgPr>
    </p:bg>
    <p:spTree>
      <p:nvGrpSpPr>
        <p:cNvPr id="1" name=""/>
        <p:cNvGrpSpPr/>
        <p:nvPr/>
      </p:nvGrpSpPr>
      <p:grpSpPr>
        <a:xfrm>
          <a:off x="0" y="0"/>
          <a:ext cx="0" cy="0"/>
          <a:chOff x="0" y="0"/>
          <a:chExt cx="0" cy="0"/>
        </a:xfrm>
      </p:grpSpPr>
      <p:pic>
        <p:nvPicPr>
          <p:cNvPr id="2" name="Image 0" descr="https://kimi-img.moonshot.cn/pub/slides/25-09-05-10:08:31-d2t4c7rlmiu3l5vc0bj0.jpeg">    </p:cNvPr>
          <p:cNvPicPr>
            <a:picLocks noChangeAspect="1"/>
          </p:cNvPicPr>
          <p:nvPr/>
        </p:nvPicPr>
        <p:blipFill>
          <a:blip r:embed="rId1"/>
          <a:stretch>
            <a:fillRect/>
          </a:stretch>
        </p:blipFill>
        <p:spPr>
          <a:xfrm>
            <a:off x="7446010" y="75680"/>
            <a:ext cx="5012690" cy="6858000"/>
          </a:xfrm>
          <a:prstGeom prst="rect">
            <a:avLst/>
          </a:prstGeom>
        </p:spPr>
      </p:pic>
      <p:pic>
        <p:nvPicPr>
          <p:cNvPr id="3" name="Image 1" descr="https://test-kimi-img.moonshot.cn/pub/slides/slides_tmpl/image/25-08-06-16:17:11-d29gv1sup1d2ae82kii0.png">    </p:cNvPr>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r>
          <p:cNvPicPr>
            <a:picLocks noChangeAspect="1"/>
          </p:cNvPicPr>
          <p:nvPr/>
        </p:nvPicPr>
        <p:blipFill>
          <a:blip r:embed="rId3">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a:ln/>
        </p:spPr>
      </p:sp>
      <p:sp>
        <p:nvSpPr>
          <p:cNvPr id="6" name="Text 1"/>
          <p:cNvSpPr/>
          <p:nvPr/>
        </p:nvSpPr>
        <p:spPr>
          <a:xfrm>
            <a:off x="-1905" y="0"/>
            <a:ext cx="7306945" cy="68580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Text 2"/>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征兵入伍：技能报国双赢通道</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9" name="Text 4"/>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1" name="Text 6"/>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8"/>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10"/>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6096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每年春秋两季征兵，高职生年龄放宽至24周岁，享受学费补偿、退役免试升本、考研加10分、转专业、提干等优惠。</a:t>
            </a:r>
            <a:endParaRPr lang="en-US" sz="1600" dirty="0"/>
          </a:p>
        </p:txBody>
      </p:sp>
      <p:sp>
        <p:nvSpPr>
          <p:cNvPr id="18" name="Text 13"/>
          <p:cNvSpPr/>
          <p:nvPr/>
        </p:nvSpPr>
        <p:spPr>
          <a:xfrm>
            <a:off x="426085" y="1417320"/>
            <a:ext cx="528637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入伍政策</a:t>
            </a:r>
            <a:endParaRPr lang="en-US" sz="1600" dirty="0"/>
          </a:p>
        </p:txBody>
      </p:sp>
      <p:sp>
        <p:nvSpPr>
          <p:cNvPr id="19" name="Text 14"/>
          <p:cNvSpPr/>
          <p:nvPr/>
        </p:nvSpPr>
        <p:spPr>
          <a:xfrm>
            <a:off x="781050" y="4433570"/>
            <a:ext cx="6149975" cy="9144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部队锤炼纪律与项目管理能力，对后续考公、企业晋升均具加分效应，适合渴望锤炼意志、提升学历且愿服兵役的学生，是短期服役长期受益的战略选项。</a:t>
            </a:r>
            <a:endParaRPr lang="en-US" sz="1600" dirty="0"/>
          </a:p>
        </p:txBody>
      </p:sp>
      <p:sp>
        <p:nvSpPr>
          <p:cNvPr id="20" name="Text 15"/>
          <p:cNvSpPr/>
          <p:nvPr/>
        </p:nvSpPr>
        <p:spPr>
          <a:xfrm>
            <a:off x="142875" y="3860800"/>
            <a:ext cx="590105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入伍意义</a:t>
            </a:r>
            <a:endParaRPr lang="en-US" sz="1600" dirty="0"/>
          </a:p>
        </p:txBody>
      </p:sp>
      <p:pic>
        <p:nvPicPr>
          <p:cNvPr id="21" name="Image 3" descr="https://test-kimi-img.moonshot.cn/pub/slides/slides_tmpl/image/25-08-06-16:17:08-d29gv14up1d2ae82kieg.png">    </p:cNvPr>
          <p:cNvPicPr>
            <a:picLocks noChangeAspect="1"/>
          </p:cNvPicPr>
          <p:nvPr/>
        </p:nvPicPr>
        <p:blipFill>
          <a:blip r:embed="rId4"/>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r>
          <p:cNvPicPr>
            <a:picLocks noChangeAspect="1"/>
          </p:cNvPicPr>
          <p:nvPr/>
        </p:nvPicPr>
        <p:blipFill>
          <a:blip r:embed="rId5"/>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r>
          <p:cNvPicPr>
            <a:picLocks noChangeAspect="1"/>
          </p:cNvPicPr>
          <p:nvPr/>
        </p:nvPicPr>
        <p:blipFill>
          <a:blip r:embed="rId6"/>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r>
          <p:cNvPicPr>
            <a:picLocks noChangeAspect="1"/>
          </p:cNvPicPr>
          <p:nvPr/>
        </p:nvPicPr>
        <p:blipFill>
          <a:blip r:embed="rId7"/>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r>
          <p:cNvPicPr>
            <a:picLocks noChangeAspect="1"/>
          </p:cNvPicPr>
          <p:nvPr/>
        </p:nvPicPr>
        <p:blipFill>
          <a:blip r:embed="rId8"/>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r>
          <p:cNvPicPr>
            <a:picLocks noChangeAspect="1"/>
          </p:cNvPicPr>
          <p:nvPr/>
        </p:nvPicPr>
        <p:blipFill>
          <a:blip r:embed="rId9"/>
          <a:stretch>
            <a:fillRect/>
          </a:stretch>
        </p:blipFill>
        <p:spPr>
          <a:xfrm flipV="1">
            <a:off x="11328400" y="5791200"/>
            <a:ext cx="1130300" cy="10668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r>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各组分别收集直接就业、政策性岗位、考公、创业、升学、入伍的报名条件、流程、案例、注意事项，填写统一信息表。</a:t>
            </a:r>
            <a:endParaRPr lang="en-US" sz="1600" dirty="0"/>
          </a:p>
        </p:txBody>
      </p:sp>
      <p:sp>
        <p:nvSpPr>
          <p:cNvPr id="4" name="Text 1"/>
          <p:cNvSpPr/>
          <p:nvPr/>
        </p:nvSpPr>
        <p:spPr>
          <a:xfrm>
            <a:off x="1350010" y="147574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小组任务</a:t>
            </a:r>
            <a:endParaRPr lang="en-US" sz="1600" dirty="0"/>
          </a:p>
        </p:txBody>
      </p:sp>
      <p:sp>
        <p:nvSpPr>
          <p:cNvPr id="5" name="Text 2"/>
          <p:cNvSpPr/>
          <p:nvPr/>
        </p:nvSpPr>
        <p:spPr>
          <a:xfrm>
            <a:off x="1388110" y="352933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组内互审确保信息最新准确，为后续发布提供标准化内容，训练信息检索与对比能力，帮助学生建立全景式途径认知。</a:t>
            </a:r>
            <a:endParaRPr lang="en-US" sz="1600" dirty="0"/>
          </a:p>
        </p:txBody>
      </p:sp>
      <p:sp>
        <p:nvSpPr>
          <p:cNvPr id="6" name="Text 3"/>
          <p:cNvSpPr/>
          <p:nvPr/>
        </p:nvSpPr>
        <p:spPr>
          <a:xfrm>
            <a:off x="1350010" y="318770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信息审核</a:t>
            </a:r>
            <a:endParaRPr lang="en-US" sz="1600" dirty="0"/>
          </a:p>
        </p:txBody>
      </p:sp>
      <p:sp>
        <p:nvSpPr>
          <p:cNvPr id="7" name="Text 4"/>
          <p:cNvSpPr/>
          <p:nvPr/>
        </p:nvSpPr>
        <p:spPr>
          <a:xfrm>
            <a:off x="1388110" y="521081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各组准备PPT、海报、短视频形式进行三分钟发布，台下学生就‘备考时间如何分配’‘退役复学流程’等具体环节提问，发布组需给出官方链接与数据。</a:t>
            </a:r>
            <a:endParaRPr lang="en-US" sz="1600" dirty="0"/>
          </a:p>
        </p:txBody>
      </p:sp>
      <p:sp>
        <p:nvSpPr>
          <p:cNvPr id="8" name="Text 5"/>
          <p:cNvSpPr/>
          <p:nvPr/>
        </p:nvSpPr>
        <p:spPr>
          <a:xfrm>
            <a:off x="1350010" y="486918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发布准备</a:t>
            </a:r>
            <a:endParaRPr lang="en-US" sz="1600" dirty="0"/>
          </a:p>
        </p:txBody>
      </p:sp>
      <p:sp>
        <p:nvSpPr>
          <p:cNvPr id="9"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——就业途径信息发布会</a:t>
            </a:r>
            <a:endParaRPr lang="en-US" sz="1600" dirty="0"/>
          </a:p>
        </p:txBody>
      </p:sp>
      <p:pic>
        <p:nvPicPr>
          <p:cNvPr id="10" name="Image 1" descr="https://test-kimi-img.moonshot.cn/pub/slides/slides_tmpl/image/25-08-06-16:17:12-d29gv24up1d2ae82kiv0.png">    </p:cNvPr>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r>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r>
          <p:cNvPicPr>
            <a:picLocks noChangeAspect="1"/>
          </p:cNvPicPr>
          <p:nvPr/>
        </p:nvPicPr>
        <p:blipFill>
          <a:blip r:embed="rId4"/>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r>
          <p:cNvPicPr>
            <a:picLocks noChangeAspect="1"/>
          </p:cNvPicPr>
          <p:nvPr/>
        </p:nvPicPr>
        <p:blipFill>
          <a:blip r:embed="rId7"/>
          <a:stretch>
            <a:fillRect/>
          </a:stretch>
        </p:blipFill>
        <p:spPr>
          <a:xfrm flipH="1" rot="5400000">
            <a:off x="11033760" y="5330190"/>
            <a:ext cx="1542415" cy="77343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r>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a:ln/>
        </p:spPr>
      </p:sp>
      <p:sp>
        <p:nvSpPr>
          <p:cNvPr id="6" name="Text 1"/>
          <p:cNvSpPr/>
          <p:nvPr/>
        </p:nvSpPr>
        <p:spPr>
          <a:xfrm>
            <a:off x="8699503" y="3837334"/>
            <a:ext cx="2575045" cy="2236470"/>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强化策略的可执行意识，为后续政策解读与途径选择提供严谨示范，帮助学生建立理性决策观。</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3"/>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4"/>
          <p:cNvSpPr/>
          <p:nvPr/>
        </p:nvSpPr>
        <p:spPr>
          <a:xfrm>
            <a:off x="1679598" y="2715638"/>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a:ln/>
        </p:spPr>
      </p:sp>
      <p:sp>
        <p:nvSpPr>
          <p:cNvPr id="11" name="Text 6"/>
          <p:cNvSpPr/>
          <p:nvPr/>
        </p:nvSpPr>
        <p:spPr>
          <a:xfrm>
            <a:off x="966118" y="3845586"/>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各组用PPT、海报、短视频形式进行三分钟发布，台下学生就‘备考时间如何分配’‘退役复学流程’等具体环节提问，发布组需给出官方链接与数据。</a:t>
            </a:r>
            <a:endParaRPr lang="en-US" sz="1600" dirty="0"/>
          </a:p>
        </p:txBody>
      </p:sp>
      <p:sp>
        <p:nvSpPr>
          <p:cNvPr id="12" name="Text 7"/>
          <p:cNvSpPr/>
          <p:nvPr/>
        </p:nvSpPr>
        <p:spPr>
          <a:xfrm>
            <a:off x="5545973" y="2707386"/>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a:ln/>
        </p:spPr>
      </p:sp>
      <p:sp>
        <p:nvSpPr>
          <p:cNvPr id="14" name="Text 9"/>
          <p:cNvSpPr/>
          <p:nvPr/>
        </p:nvSpPr>
        <p:spPr>
          <a:xfrm>
            <a:off x="4833128" y="3837334"/>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教师用‘适配度-时间成本-风险’三维度点评，强化学生依据个人条件理性选择途径的能力。</a:t>
            </a:r>
            <a:endParaRPr lang="en-US" sz="1600" dirty="0"/>
          </a:p>
        </p:txBody>
      </p:sp>
      <p:sp>
        <p:nvSpPr>
          <p:cNvPr id="15" name="Text 10"/>
          <p:cNvSpPr/>
          <p:nvPr/>
        </p:nvSpPr>
        <p:spPr>
          <a:xfrm>
            <a:off x="9412983" y="2707386"/>
            <a:ext cx="1148389"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发布形式</a:t>
            </a:r>
            <a:endParaRPr lang="en-US" sz="1600" dirty="0"/>
          </a:p>
        </p:txBody>
      </p:sp>
      <p:sp>
        <p:nvSpPr>
          <p:cNvPr id="17" name="Text 12"/>
          <p:cNvSpPr/>
          <p:nvPr/>
        </p:nvSpPr>
        <p:spPr>
          <a:xfrm>
            <a:off x="483312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教师点评</a:t>
            </a:r>
            <a:endParaRPr lang="en-US" sz="1600" dirty="0"/>
          </a:p>
        </p:txBody>
      </p:sp>
      <p:sp>
        <p:nvSpPr>
          <p:cNvPr id="18" name="Text 13"/>
          <p:cNvSpPr/>
          <p:nvPr/>
        </p:nvSpPr>
        <p:spPr>
          <a:xfrm>
            <a:off x="8699503"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能力提升</a:t>
            </a:r>
            <a:endParaRPr lang="en-US" sz="1600" dirty="0"/>
          </a:p>
        </p:txBody>
      </p:sp>
      <p:sp>
        <p:nvSpPr>
          <p:cNvPr id="19" name="Text 14"/>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——就业途径信息发布会</a:t>
            </a:r>
            <a:endParaRPr lang="en-US" sz="1600" dirty="0"/>
          </a:p>
        </p:txBody>
      </p:sp>
      <p:sp>
        <p:nvSpPr>
          <p:cNvPr id="20" name="Shape 15"/>
          <p:cNvSpPr/>
          <p:nvPr/>
        </p:nvSpPr>
        <p:spPr>
          <a:xfrm rot="5400000">
            <a:off x="170942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1" name="Text 16"/>
          <p:cNvSpPr/>
          <p:nvPr/>
        </p:nvSpPr>
        <p:spPr>
          <a:xfrm rot="5400000">
            <a:off x="170942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3" name="Text 18"/>
          <p:cNvSpPr/>
          <p:nvPr/>
        </p:nvSpPr>
        <p:spPr>
          <a:xfrm rot="5400000">
            <a:off x="566166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7965"/>
            <a:ext cx="944880" cy="473710"/>
          </a:xfrm>
          <a:prstGeom prst="rect">
            <a:avLst/>
          </a:prstGeom>
        </p:spPr>
      </p:pic>
      <p:pic>
        <p:nvPicPr>
          <p:cNvPr id="4" name="Image 2" descr="https://test-kimi-img.moonshot.cn/pub/slides/slides_tmpl/image/25-08-06-16:17:03-d29guvsup1d2ae82ki60.png">    </p:cNvPr>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r>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1016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全班共建《就业途径对比表》，横向列出时间成本、经济投入、政策优惠、风险等级、适配专业五维度，现场点赞高价值信息。</a:t>
            </a:r>
            <a:endParaRPr lang="en-US" sz="1600" dirty="0"/>
          </a:p>
        </p:txBody>
      </p:sp>
      <p:sp>
        <p:nvSpPr>
          <p:cNvPr id="8" name="Text 1"/>
          <p:cNvSpPr/>
          <p:nvPr/>
        </p:nvSpPr>
        <p:spPr>
          <a:xfrm>
            <a:off x="947420" y="300926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对比表制作</a:t>
            </a:r>
            <a:endParaRPr lang="en-US" sz="1600" dirty="0"/>
          </a:p>
        </p:txBody>
      </p:sp>
      <p:pic>
        <p:nvPicPr>
          <p:cNvPr id="9" name="Image 5" descr="https://test-kimi-img.moonshot.cn/pub/slides/slides_tmpl/image/25-08-06-16:17:12-d29gv24up1d2ae82kit0.svg">    </p:cNvPr>
          <p:cNvPicPr>
            <a:picLocks noChangeAspect="1"/>
          </p:cNvPicPr>
          <p:nvPr/>
        </p:nvPicPr>
        <p:blipFill>
          <a:blip r:embed="rId6">
            <a:extLst>
              <a:ext uri="{96DAC541-7B7A-43D3-8B79-37D633B846F1}">
                <asvg:svgBlip xmlns:asvg="http://schemas.microsoft.com/office/drawing/2016/SVG/main" r:embed="rId7"/>
              </a:ext>
            </a:extLst>
          </a:blip>
          <a:srcRect l="50" r="-50" t="644" b="644"/>
          <a:stretch/>
        </p:blipFill>
        <p:spPr>
          <a:xfrm>
            <a:off x="2058035" y="2012950"/>
            <a:ext cx="577215" cy="570230"/>
          </a:xfrm>
          <a:prstGeom prst="rect">
            <a:avLst/>
          </a:prstGeom>
        </p:spPr>
      </p:pic>
      <p:pic>
        <p:nvPicPr>
          <p:cNvPr id="10" name="Image 6" descr="https://test-kimi-img.moonshot.cn/pub/slides/slides_tmpl/image/25-08-06-16:17:11-d29gv1sup1d2ae82kigg.png">    </p:cNvPr>
          <p:cNvPicPr>
            <a:picLocks noChangeAspect="1"/>
          </p:cNvPicPr>
          <p:nvPr/>
        </p:nvPicPr>
        <p:blipFill>
          <a:blip r:embed="rId8"/>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r>
          <p:cNvPicPr>
            <a:picLocks noChangeAspect="1"/>
          </p:cNvPicPr>
          <p:nvPr/>
        </p:nvPicPr>
        <p:blipFill>
          <a:blip r:embed="rId9"/>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r>
          <p:cNvPicPr>
            <a:picLocks noChangeAspect="1"/>
          </p:cNvPicPr>
          <p:nvPr/>
        </p:nvPicPr>
        <p:blipFill>
          <a:blip r:embed="rId10"/>
          <a:stretch>
            <a:fillRect/>
          </a:stretch>
        </p:blipFill>
        <p:spPr>
          <a:xfrm>
            <a:off x="5410835" y="1764030"/>
            <a:ext cx="1104900" cy="1104900"/>
          </a:xfrm>
          <a:prstGeom prst="rect">
            <a:avLst/>
          </a:prstGeom>
        </p:spPr>
      </p:pic>
      <p:sp>
        <p:nvSpPr>
          <p:cNvPr id="13" name="Text 2"/>
          <p:cNvSpPr/>
          <p:nvPr/>
        </p:nvSpPr>
        <p:spPr>
          <a:xfrm>
            <a:off x="4567555" y="3665220"/>
            <a:ext cx="2796540" cy="1016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高票小组分享信息核实技巧，如查看政府官网更新日期、对比多地实施细则，提升信息鉴别与整合能力。</a:t>
            </a:r>
            <a:endParaRPr lang="en-US" sz="1600" dirty="0"/>
          </a:p>
        </p:txBody>
      </p:sp>
      <p:sp>
        <p:nvSpPr>
          <p:cNvPr id="14" name="Text 3"/>
          <p:cNvSpPr/>
          <p:nvPr/>
        </p:nvSpPr>
        <p:spPr>
          <a:xfrm>
            <a:off x="4566920"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信息核实技巧</a:t>
            </a:r>
            <a:endParaRPr lang="en-US" sz="1600" dirty="0"/>
          </a:p>
        </p:txBody>
      </p:sp>
      <p:pic>
        <p:nvPicPr>
          <p:cNvPr id="15" name="Image 9" descr="https://test-kimi-img.moonshot.cn/pub/slides/slides_tmpl/image/25-08-06-16:17:12-d29gv24up1d2ae82kis0.png">    </p:cNvPr>
          <p:cNvPicPr>
            <a:picLocks noChangeAspect="1"/>
          </p:cNvPicPr>
          <p:nvPr/>
        </p:nvPicPr>
        <p:blipFill>
          <a:blip r:embed="rId11"/>
          <a:srcRect l="59" r="59" t="-59" b="59"/>
          <a:stretch/>
        </p:blipFill>
        <p:spPr>
          <a:xfrm>
            <a:off x="5677535" y="2012950"/>
            <a:ext cx="577215" cy="570230"/>
          </a:xfrm>
          <a:prstGeom prst="rect">
            <a:avLst/>
          </a:prstGeom>
        </p:spPr>
      </p:pic>
      <p:pic>
        <p:nvPicPr>
          <p:cNvPr id="16" name="Image 10" descr="https://test-kimi-img.moonshot.cn/pub/slides/slides_tmpl/image/25-08-06-16:17:12-d29gv24up1d2ae82king.png">    </p:cNvPr>
          <p:cNvPicPr>
            <a:picLocks noChangeAspect="1"/>
          </p:cNvPicPr>
          <p:nvPr/>
        </p:nvPicPr>
        <p:blipFill>
          <a:blip r:embed="rId12"/>
          <a:stretch>
            <a:fillRect/>
          </a:stretch>
        </p:blipFill>
        <p:spPr>
          <a:xfrm>
            <a:off x="9020175" y="1764030"/>
            <a:ext cx="1104900" cy="1104900"/>
          </a:xfrm>
          <a:prstGeom prst="rect">
            <a:avLst/>
          </a:prstGeom>
        </p:spPr>
      </p:pic>
      <p:sp>
        <p:nvSpPr>
          <p:cNvPr id="17" name="Text 4"/>
          <p:cNvSpPr/>
          <p:nvPr/>
        </p:nvSpPr>
        <p:spPr>
          <a:xfrm>
            <a:off x="8187690" y="3665220"/>
            <a:ext cx="2796540" cy="762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强化策略的可执行意识，为后续政策解读与途径选择提供严谨示范，建立理性决策观。</a:t>
            </a:r>
            <a:endParaRPr lang="en-US" sz="1600" dirty="0"/>
          </a:p>
        </p:txBody>
      </p:sp>
      <p:sp>
        <p:nvSpPr>
          <p:cNvPr id="18" name="Text 5"/>
          <p:cNvSpPr/>
          <p:nvPr/>
        </p:nvSpPr>
        <p:spPr>
          <a:xfrm>
            <a:off x="8187055"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能力提升</a:t>
            </a:r>
            <a:endParaRPr lang="en-US" sz="1600" dirty="0"/>
          </a:p>
        </p:txBody>
      </p:sp>
      <p:pic>
        <p:nvPicPr>
          <p:cNvPr id="19" name="Image 11" descr="https://test-kimi-img.moonshot.cn/pub/slides/slides_tmpl/image/25-08-06-16:17:12-d29gv24up1d2ae82kisg.png">    </p:cNvPr>
          <p:cNvPicPr>
            <a:picLocks noChangeAspect="1"/>
          </p:cNvPicPr>
          <p:nvPr/>
        </p:nvPicPr>
        <p:blipFill>
          <a:blip r:embed="rId13"/>
          <a:srcRect l="59" r="59" t="-59" b="59"/>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——就业途径信息发布会</a:t>
            </a:r>
            <a:endParaRPr lang="en-US" sz="16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知识回顾</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06</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flipV="1" rot="5400000">
            <a:off x="-2299335" y="4156710"/>
            <a:ext cx="5580380" cy="89535"/>
          </a:xfrm>
          <a:prstGeom prst="rect">
            <a:avLst/>
          </a:prstGeom>
        </p:spPr>
      </p:pic>
      <p:pic>
        <p:nvPicPr>
          <p:cNvPr id="3" name="Image 1" descr="https://test-kimi-img.moonshot.cn/pub/slides/slides_tmpl/image/25-08-06-16:17:12-d29gv24up1d2ae82kirg.png">    </p:cNvPr>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r>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r>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FFFFFF"/>
                </a:solidFill>
                <a:latin typeface="MiSans" pitchFamily="34" charset="0"/>
                <a:ea typeface="MiSans" pitchFamily="34" charset="-122"/>
                <a:cs typeface="MiSans" pitchFamily="34" charset="-120"/>
              </a:rPr>
              <a:t>知识回顾</a:t>
            </a:r>
            <a:endParaRPr lang="en-US" sz="1600" dirty="0"/>
          </a:p>
        </p:txBody>
      </p:sp>
      <p:sp>
        <p:nvSpPr>
          <p:cNvPr id="7" name="Shape 1"/>
          <p:cNvSpPr/>
          <p:nvPr/>
        </p:nvSpPr>
        <p:spPr>
          <a:xfrm>
            <a:off x="351790" y="191770"/>
            <a:ext cx="76200" cy="1282065"/>
          </a:xfrm>
          <a:prstGeom prst="rect">
            <a:avLst/>
          </a:prstGeom>
          <a:solidFill>
            <a:srgbClr val="FFFFFF"/>
          </a:solidFill>
          <a:ln/>
        </p:spPr>
      </p:sp>
      <p:sp>
        <p:nvSpPr>
          <p:cNvPr id="8" name="Text 2"/>
          <p:cNvSpPr/>
          <p:nvPr/>
        </p:nvSpPr>
        <p:spPr>
          <a:xfrm>
            <a:off x="351790" y="191770"/>
            <a:ext cx="76200" cy="128206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3"/>
          <p:cNvSpPr/>
          <p:nvPr/>
        </p:nvSpPr>
        <p:spPr>
          <a:xfrm>
            <a:off x="1224280" y="3368675"/>
            <a:ext cx="2781300" cy="13335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串联形势洞察、政策赋能、途径选择三模块核心工具与逻辑顺序，强调从感知外部变化到利用政策红利再到匹配个人路径的完整决策链。</a:t>
            </a:r>
            <a:endParaRPr lang="en-US" sz="1600" dirty="0"/>
          </a:p>
        </p:txBody>
      </p:sp>
      <p:sp>
        <p:nvSpPr>
          <p:cNvPr id="10" name="Text 4"/>
          <p:cNvSpPr/>
          <p:nvPr/>
        </p:nvSpPr>
        <p:spPr>
          <a:xfrm>
            <a:off x="12242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形势洞察</a:t>
            </a:r>
            <a:endParaRPr lang="en-US" sz="1600" dirty="0"/>
          </a:p>
        </p:txBody>
      </p:sp>
      <p:sp>
        <p:nvSpPr>
          <p:cNvPr id="11" name="Text 5"/>
          <p:cNvSpPr/>
          <p:nvPr/>
        </p:nvSpPr>
        <p:spPr>
          <a:xfrm>
            <a:off x="8158480" y="3368675"/>
            <a:ext cx="278130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通过本项目的学习与实践，同学们能够将个人发展与时代脉搏同频共振，以理性、务实、积极的态度迎接就业挑战。</a:t>
            </a:r>
            <a:endParaRPr lang="en-US" sz="1600" dirty="0"/>
          </a:p>
        </p:txBody>
      </p:sp>
      <p:sp>
        <p:nvSpPr>
          <p:cNvPr id="12" name="Text 6"/>
          <p:cNvSpPr/>
          <p:nvPr/>
        </p:nvSpPr>
        <p:spPr>
          <a:xfrm>
            <a:off x="81584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途径选择</a:t>
            </a:r>
            <a:endParaRPr lang="en-US" sz="1600" dirty="0"/>
          </a:p>
        </p:txBody>
      </p:sp>
      <p:pic>
        <p:nvPicPr>
          <p:cNvPr id="13" name="Image 4" descr="https://test-kimi-img.moonshot.cn/pub/slides/slides_tmpl/image/25-08-06-16:17:12-d29gv24up1d2ae82kiqg.png">    </p:cNvPr>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形成‘看形势—用政策—选途径’的系统思维，为后续求职实战提供可复用框架，提升就业竞争力。</a:t>
            </a:r>
            <a:endParaRPr lang="en-US" sz="1600" dirty="0"/>
          </a:p>
        </p:txBody>
      </p:sp>
      <p:sp>
        <p:nvSpPr>
          <p:cNvPr id="15" name="Text 8"/>
          <p:cNvSpPr/>
          <p:nvPr/>
        </p:nvSpPr>
        <p:spPr>
          <a:xfrm>
            <a:off x="4716780" y="22948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000000"/>
                </a:solidFill>
                <a:latin typeface="MiSans" pitchFamily="34" charset="0"/>
                <a:ea typeface="MiSans" pitchFamily="34" charset="-122"/>
                <a:cs typeface="MiSans" pitchFamily="34" charset="-120"/>
              </a:rPr>
              <a:t>政策赋能</a:t>
            </a:r>
            <a:endParaRPr lang="en-US" sz="1600" dirty="0"/>
          </a:p>
        </p:txBody>
      </p:sp>
      <p:pic>
        <p:nvPicPr>
          <p:cNvPr id="16" name="Image 5" descr="https://test-kimi-img.moonshot.cn/pub/slides/slides_tmpl/image/25-08-06-16:17:03-d29guvsup1d2ae82ki7g.png">    </p:cNvPr>
          <p:cNvPicPr>
            <a:picLocks noChangeAspect="1"/>
          </p:cNvPicPr>
          <p:nvPr/>
        </p:nvPicPr>
        <p:blipFill>
          <a:blip r:embed="rId6"/>
          <a:stretch>
            <a:fillRect/>
          </a:stretch>
        </p:blipFill>
        <p:spPr>
          <a:xfrm flipV="1" rot="5400000">
            <a:off x="8935085" y="4085590"/>
            <a:ext cx="5580380" cy="8953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6412230" y="5939155"/>
            <a:ext cx="179705" cy="17970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r>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r>
          <p:cNvPicPr>
            <a:picLocks noChangeAspect="1"/>
          </p:cNvPicPr>
          <p:nvPr/>
        </p:nvPicPr>
        <p:blipFill>
          <a:blip r:embed="rId2"/>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r>
          <p:cNvPicPr>
            <a:picLocks noChangeAspect="1"/>
          </p:cNvPicPr>
          <p:nvPr/>
        </p:nvPicPr>
        <p:blipFill>
          <a:blip r:embed="rId3"/>
          <a:stretch>
            <a:fillRect/>
          </a:stretch>
        </p:blipFill>
        <p:spPr>
          <a:xfrm>
            <a:off x="681355" y="1285875"/>
            <a:ext cx="3434080" cy="4870450"/>
          </a:xfrm>
          <a:prstGeom prst="rect">
            <a:avLst/>
          </a:prstGeom>
        </p:spPr>
      </p:pic>
      <p:sp>
        <p:nvSpPr>
          <p:cNvPr id="5" name="Text 0"/>
          <p:cNvSpPr/>
          <p:nvPr/>
        </p:nvSpPr>
        <p:spPr>
          <a:xfrm>
            <a:off x="932628" y="3153002"/>
            <a:ext cx="2856064" cy="8382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将课堂生成的《就业途径对比表》与个人条件评分表保存下来并设定每月提醒。</a:t>
            </a:r>
            <a:endParaRPr lang="en-US" sz="1600" dirty="0"/>
          </a:p>
        </p:txBody>
      </p:sp>
      <p:sp>
        <p:nvSpPr>
          <p:cNvPr id="6" name="Text 1"/>
          <p:cNvSpPr/>
          <p:nvPr/>
        </p:nvSpPr>
        <p:spPr>
          <a:xfrm>
            <a:off x="931945" y="232050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决策表制作</a:t>
            </a:r>
            <a:endParaRPr lang="en-US" sz="1600" dirty="0"/>
          </a:p>
        </p:txBody>
      </p:sp>
      <p:sp>
        <p:nvSpPr>
          <p:cNvPr id="7" name="Text 2"/>
          <p:cNvSpPr/>
          <p:nvPr/>
        </p:nvSpPr>
        <p:spPr>
          <a:xfrm>
            <a:off x="4658760" y="2893378"/>
            <a:ext cx="2856064" cy="11176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以今日课程为起点启动‘形势-政策-自我’动态匹配循环，实现课堂到投递简历的无缝衔接，顺利开启职场之旅。</a:t>
            </a:r>
            <a:endParaRPr lang="en-US" sz="1600" dirty="0"/>
          </a:p>
        </p:txBody>
      </p:sp>
      <p:sp>
        <p:nvSpPr>
          <p:cNvPr id="8" name="Text 3"/>
          <p:cNvSpPr/>
          <p:nvPr/>
        </p:nvSpPr>
        <p:spPr>
          <a:xfrm>
            <a:off x="4658077" y="2060878"/>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行动启动</a:t>
            </a:r>
            <a:endParaRPr lang="en-US" sz="1600" dirty="0"/>
          </a:p>
        </p:txBody>
      </p:sp>
      <p:sp>
        <p:nvSpPr>
          <p:cNvPr id="9" name="Text 4"/>
          <p:cNvSpPr/>
          <p:nvPr/>
        </p:nvSpPr>
        <p:spPr>
          <a:xfrm>
            <a:off x="8384893" y="2633753"/>
            <a:ext cx="2856064" cy="16764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通过本项目的学习与实践，同学们能够将个人发展与时代脉搏同频共振，以理性、务实、积极的态度迎接就业挑战，为未来的职业生涯奠定坚实基础。</a:t>
            </a:r>
            <a:endParaRPr lang="en-US" sz="1600" dirty="0"/>
          </a:p>
        </p:txBody>
      </p:sp>
      <p:sp>
        <p:nvSpPr>
          <p:cNvPr id="10" name="Text 5"/>
          <p:cNvSpPr/>
          <p:nvPr/>
        </p:nvSpPr>
        <p:spPr>
          <a:xfrm>
            <a:off x="8384210" y="180125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课程结束</a:t>
            </a:r>
            <a:endParaRPr lang="en-US" sz="1600" dirty="0"/>
          </a:p>
        </p:txBody>
      </p:sp>
      <p:sp>
        <p:nvSpPr>
          <p:cNvPr id="11"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行动召唤</a:t>
            </a:r>
            <a:endParaRPr lang="en-US" sz="1600" dirty="0"/>
          </a:p>
        </p:txBody>
      </p:sp>
      <p:pic>
        <p:nvPicPr>
          <p:cNvPr id="12" name="Image 3" descr="https://test-kimi-img.moonshot.cn/pub/slides/slides_tmpl/image/25-08-06-16:17:03-d29guvsup1d2ae82ki2g.png">    </p:cNvPr>
          <p:cNvPicPr>
            <a:picLocks noChangeAspect="1"/>
          </p:cNvPicPr>
          <p:nvPr/>
        </p:nvPicPr>
        <p:blipFill>
          <a:blip r:embed="rId4">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r>
          <p:cNvPicPr>
            <a:picLocks noChangeAspect="1"/>
          </p:cNvPicPr>
          <p:nvPr/>
        </p:nvPicPr>
        <p:blipFill>
          <a:blip r:embed="rId5"/>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r>
          <p:cNvPicPr>
            <a:picLocks noChangeAspect="1"/>
          </p:cNvPicPr>
          <p:nvPr/>
        </p:nvPicPr>
        <p:blipFill>
          <a:blip r:embed="rId6"/>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r>
          <p:cNvPicPr>
            <a:picLocks noChangeAspect="1"/>
          </p:cNvPicPr>
          <p:nvPr/>
        </p:nvPicPr>
        <p:blipFill>
          <a:blip r:embed="rId7"/>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03</a:t>
            </a:r>
            <a:endParaRPr lang="en-US" sz="1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r>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r>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r>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a:ln/>
        </p:spPr>
      </p:sp>
      <p:sp>
        <p:nvSpPr>
          <p:cNvPr id="6" name="Text 1"/>
          <p:cNvSpPr/>
          <p:nvPr/>
        </p:nvSpPr>
        <p:spPr>
          <a:xfrm>
            <a:off x="129540" y="6998970"/>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a:ln/>
        </p:spPr>
        <p:txBody>
          <a:bodyPr wrap="square" lIns="91440" tIns="45720" rIns="91440" bIns="45720" rtlCol="0" anchor="t"/>
          <a:lstStyle/>
          <a:p>
            <a:pPr algn="just" indent="0" marL="0">
              <a:lnSpc>
                <a:spcPct val="120000"/>
              </a:lnSpc>
              <a:buNone/>
            </a:pPr>
            <a:r>
              <a:rPr lang="en-US" sz="9600" b="1" dirty="0">
                <a:solidFill>
                  <a:srgbClr val="404040"/>
                </a:solidFill>
                <a:latin typeface="MiSans" pitchFamily="34" charset="0"/>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r>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r>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r>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r>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a:ln/>
        </p:spPr>
        <p:txBody>
          <a:bodyPr wrap="square" lIns="91440" tIns="45720" rIns="91440" bIns="45720" rtlCol="0" anchor="t"/>
          <a:lstStyle/>
          <a:p>
            <a:pPr algn="just" indent="0" marL="0">
              <a:lnSpc>
                <a:spcPct val="120000"/>
              </a:lnSpc>
              <a:buNone/>
            </a:pPr>
            <a:r>
              <a:rPr lang="en-US" sz="6600" b="1" dirty="0">
                <a:solidFill>
                  <a:srgbClr val="404040"/>
                </a:solidFill>
                <a:latin typeface="MiSans" pitchFamily="34" charset="0"/>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r>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r>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flipV="1" rot="5400000">
            <a:off x="-2299335" y="4156710"/>
            <a:ext cx="5580380" cy="89535"/>
          </a:xfrm>
          <a:prstGeom prst="rect">
            <a:avLst/>
          </a:prstGeom>
        </p:spPr>
      </p:pic>
      <p:pic>
        <p:nvPicPr>
          <p:cNvPr id="3" name="Image 1" descr="https://test-kimi-img.moonshot.cn/pub/slides/slides_tmpl/image/25-08-06-16:17:12-d29gv24up1d2ae82kirg.png">    </p:cNvPr>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r>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r>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FFFFFF"/>
                </a:solidFill>
                <a:latin typeface="MiSans" pitchFamily="34" charset="0"/>
                <a:ea typeface="MiSans" pitchFamily="34" charset="-122"/>
                <a:cs typeface="MiSans" pitchFamily="34" charset="-120"/>
              </a:rPr>
              <a:t>就业海洋的新航线</a:t>
            </a:r>
            <a:endParaRPr lang="en-US" sz="1600" dirty="0"/>
          </a:p>
        </p:txBody>
      </p:sp>
      <p:sp>
        <p:nvSpPr>
          <p:cNvPr id="7" name="Shape 1"/>
          <p:cNvSpPr/>
          <p:nvPr/>
        </p:nvSpPr>
        <p:spPr>
          <a:xfrm>
            <a:off x="351790" y="191770"/>
            <a:ext cx="76200" cy="1282065"/>
          </a:xfrm>
          <a:prstGeom prst="rect">
            <a:avLst/>
          </a:prstGeom>
          <a:solidFill>
            <a:srgbClr val="FFFFFF"/>
          </a:solidFill>
          <a:ln/>
        </p:spPr>
      </p:sp>
      <p:sp>
        <p:nvSpPr>
          <p:cNvPr id="8" name="Text 2"/>
          <p:cNvSpPr/>
          <p:nvPr/>
        </p:nvSpPr>
        <p:spPr>
          <a:xfrm>
            <a:off x="351790" y="191770"/>
            <a:ext cx="76200" cy="128206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3"/>
          <p:cNvSpPr/>
          <p:nvPr/>
        </p:nvSpPr>
        <p:spPr>
          <a:xfrm>
            <a:off x="1224280" y="3368675"/>
            <a:ext cx="2781300" cy="16002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当前就业市场面临新技术、新产业、新业态的快速涌现，传统岗位加速转型，基层与新兴赛道同步拓宽，高职生需精准洞察形势，用足政策东风，才能避开暗礁，驶向理想彼岸。</a:t>
            </a:r>
            <a:endParaRPr lang="en-US" sz="1600" dirty="0"/>
          </a:p>
        </p:txBody>
      </p:sp>
      <p:sp>
        <p:nvSpPr>
          <p:cNvPr id="10" name="Text 4"/>
          <p:cNvSpPr/>
          <p:nvPr/>
        </p:nvSpPr>
        <p:spPr>
          <a:xfrm>
            <a:off x="12242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就业市场现状</a:t>
            </a:r>
            <a:endParaRPr lang="en-US" sz="1600" dirty="0"/>
          </a:p>
        </p:txBody>
      </p:sp>
      <p:sp>
        <p:nvSpPr>
          <p:cNvPr id="11" name="Text 5"/>
          <p:cNvSpPr/>
          <p:nvPr/>
        </p:nvSpPr>
        <p:spPr>
          <a:xfrm>
            <a:off x="8158480" y="3368675"/>
            <a:ext cx="2781300" cy="13335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通过本项目的学习与实践，同学们能够将个人发展与时代脉搏同频共振，以理性、务实、积极的态度迎接就业挑战，为未来的职业生涯奠定坚实基础。</a:t>
            </a:r>
            <a:endParaRPr lang="en-US" sz="1600" dirty="0"/>
          </a:p>
        </p:txBody>
      </p:sp>
      <p:sp>
        <p:nvSpPr>
          <p:cNvPr id="12" name="Text 6"/>
          <p:cNvSpPr/>
          <p:nvPr/>
        </p:nvSpPr>
        <p:spPr>
          <a:xfrm>
            <a:off x="81584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个人发展与时代脉搏</a:t>
            </a:r>
            <a:endParaRPr lang="en-US" sz="1600" dirty="0"/>
          </a:p>
        </p:txBody>
      </p:sp>
      <p:pic>
        <p:nvPicPr>
          <p:cNvPr id="13" name="Image 4" descr="https://test-kimi-img.moonshot.cn/pub/slides/slides_tmpl/image/25-08-06-16:17:12-d29gv24up1d2ae82kiqg.png">    </p:cNvPr>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13335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本项目将帮助学生研判宏观就业态势、读懂政策红利、匹配个人职业航线，实现从校园到职场的平稳过渡，助力学生在复杂多变的就业环境中破浪前行。</a:t>
            </a:r>
            <a:endParaRPr lang="en-US" sz="1600" dirty="0"/>
          </a:p>
        </p:txBody>
      </p:sp>
      <p:sp>
        <p:nvSpPr>
          <p:cNvPr id="15" name="Text 8"/>
          <p:cNvSpPr/>
          <p:nvPr/>
        </p:nvSpPr>
        <p:spPr>
          <a:xfrm>
            <a:off x="4716780" y="22948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000000"/>
                </a:solidFill>
                <a:latin typeface="MiSans" pitchFamily="34" charset="0"/>
                <a:ea typeface="MiSans" pitchFamily="34" charset="-122"/>
                <a:cs typeface="MiSans" pitchFamily="34" charset="-120"/>
              </a:rPr>
              <a:t>项目价值</a:t>
            </a:r>
            <a:endParaRPr lang="en-US" sz="1600" dirty="0"/>
          </a:p>
        </p:txBody>
      </p:sp>
      <p:pic>
        <p:nvPicPr>
          <p:cNvPr id="16" name="Image 5" descr="https://test-kimi-img.moonshot.cn/pub/slides/slides_tmpl/image/25-08-06-16:17:03-d29guvsup1d2ae82ki7g.png">    </p:cNvPr>
          <p:cNvPicPr>
            <a:picLocks noChangeAspect="1"/>
          </p:cNvPicPr>
          <p:nvPr/>
        </p:nvPicPr>
        <p:blipFill>
          <a:blip r:embed="rId6"/>
          <a:stretch>
            <a:fillRect/>
          </a:stretch>
        </p:blipFill>
        <p:spPr>
          <a:xfrm flipV="1" rot="5400000">
            <a:off x="8935085" y="4085590"/>
            <a:ext cx="5580380" cy="8953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6412230" y="5939155"/>
            <a:ext cx="179705" cy="1797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r>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a:ln/>
        </p:spPr>
      </p:sp>
      <p:sp>
        <p:nvSpPr>
          <p:cNvPr id="6" name="Text 1"/>
          <p:cNvSpPr/>
          <p:nvPr/>
        </p:nvSpPr>
        <p:spPr>
          <a:xfrm>
            <a:off x="8699503" y="3837334"/>
            <a:ext cx="2575045" cy="2236470"/>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树立正确的就业观念，养成关注国家需求与政策动态的习惯，以理性、务实、积极的态度迎接就业挑战，培养学生的综合素质和社会责任感。</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3"/>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4"/>
          <p:cNvSpPr/>
          <p:nvPr/>
        </p:nvSpPr>
        <p:spPr>
          <a:xfrm>
            <a:off x="1679598" y="2715638"/>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a:ln/>
        </p:spPr>
      </p:sp>
      <p:sp>
        <p:nvSpPr>
          <p:cNvPr id="11" name="Text 6"/>
          <p:cNvSpPr/>
          <p:nvPr/>
        </p:nvSpPr>
        <p:spPr>
          <a:xfrm>
            <a:off x="966118" y="3845586"/>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熟知总体就业态势、困境成因与各类途径特点，为后续的就业决策提供坚实的知识基础，确保学生在就业市场中具备全面的认知能力。</a:t>
            </a:r>
            <a:endParaRPr lang="en-US" sz="1600" dirty="0"/>
          </a:p>
        </p:txBody>
      </p:sp>
      <p:sp>
        <p:nvSpPr>
          <p:cNvPr id="12" name="Text 7"/>
          <p:cNvSpPr/>
          <p:nvPr/>
        </p:nvSpPr>
        <p:spPr>
          <a:xfrm>
            <a:off x="5545973" y="2707386"/>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a:ln/>
        </p:spPr>
      </p:sp>
      <p:sp>
        <p:nvSpPr>
          <p:cNvPr id="14" name="Text 9"/>
          <p:cNvSpPr/>
          <p:nvPr/>
        </p:nvSpPr>
        <p:spPr>
          <a:xfrm>
            <a:off x="4833128" y="3837334"/>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能够独立分析就业形势、解读政策文件，并结合自身条件选择最优就业通道，提升学生的就业竞争力和职业规划能力。</a:t>
            </a:r>
            <a:endParaRPr lang="en-US" sz="1600" dirty="0"/>
          </a:p>
        </p:txBody>
      </p:sp>
      <p:sp>
        <p:nvSpPr>
          <p:cNvPr id="15" name="Text 10"/>
          <p:cNvSpPr/>
          <p:nvPr/>
        </p:nvSpPr>
        <p:spPr>
          <a:xfrm>
            <a:off x="9412983" y="2707386"/>
            <a:ext cx="1148389"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知识目标</a:t>
            </a:r>
            <a:endParaRPr lang="en-US" sz="1600" dirty="0"/>
          </a:p>
        </p:txBody>
      </p:sp>
      <p:sp>
        <p:nvSpPr>
          <p:cNvPr id="17" name="Text 12"/>
          <p:cNvSpPr/>
          <p:nvPr/>
        </p:nvSpPr>
        <p:spPr>
          <a:xfrm>
            <a:off x="483312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能力目标</a:t>
            </a:r>
            <a:endParaRPr lang="en-US" sz="1600" dirty="0"/>
          </a:p>
        </p:txBody>
      </p:sp>
      <p:sp>
        <p:nvSpPr>
          <p:cNvPr id="18" name="Text 13"/>
          <p:cNvSpPr/>
          <p:nvPr/>
        </p:nvSpPr>
        <p:spPr>
          <a:xfrm>
            <a:off x="8699503"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素养目标</a:t>
            </a:r>
            <a:endParaRPr lang="en-US" sz="1600" dirty="0"/>
          </a:p>
        </p:txBody>
      </p:sp>
      <p:sp>
        <p:nvSpPr>
          <p:cNvPr id="19" name="Text 14"/>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学习目标全景</a:t>
            </a:r>
            <a:endParaRPr lang="en-US" sz="1600" dirty="0"/>
          </a:p>
        </p:txBody>
      </p:sp>
      <p:sp>
        <p:nvSpPr>
          <p:cNvPr id="20" name="Shape 15"/>
          <p:cNvSpPr/>
          <p:nvPr/>
        </p:nvSpPr>
        <p:spPr>
          <a:xfrm rot="5400000">
            <a:off x="170942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1" name="Text 16"/>
          <p:cNvSpPr/>
          <p:nvPr/>
        </p:nvSpPr>
        <p:spPr>
          <a:xfrm rot="5400000">
            <a:off x="170942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3" name="Text 18"/>
          <p:cNvSpPr/>
          <p:nvPr/>
        </p:nvSpPr>
        <p:spPr>
          <a:xfrm rot="5400000">
            <a:off x="566166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情景导入：小张的择业困境</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r>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16200000">
            <a:off x="-235585" y="226060"/>
            <a:ext cx="944880" cy="473710"/>
          </a:xfrm>
          <a:prstGeom prst="rect">
            <a:avLst/>
          </a:prstGeom>
        </p:spPr>
      </p:pic>
      <p:pic>
        <p:nvPicPr>
          <p:cNvPr id="5" name="Image 3" descr="https://test-kimi-img.moonshot.cn/pub/slides/slides_tmpl/image/25-08-06-16:17:12-d29gv24up1d2ae82kim0.png">    </p:cNvPr>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r>
          <p:cNvPicPr>
            <a:picLocks noChangeAspect="1"/>
          </p:cNvPicPr>
          <p:nvPr/>
        </p:nvPicPr>
        <p:blipFill>
          <a:blip r:embed="rId5"/>
          <a:stretch>
            <a:fillRect/>
          </a:stretch>
        </p:blipFill>
        <p:spPr>
          <a:xfrm>
            <a:off x="6076315" y="1619885"/>
            <a:ext cx="5991225" cy="4051300"/>
          </a:xfrm>
          <a:prstGeom prst="rect">
            <a:avLst/>
          </a:prstGeom>
        </p:spPr>
      </p:pic>
      <p:sp>
        <p:nvSpPr>
          <p:cNvPr id="7" name="Text 0"/>
          <p:cNvSpPr/>
          <p:nvPr/>
        </p:nvSpPr>
        <p:spPr>
          <a:xfrm>
            <a:off x="611505" y="3158490"/>
            <a:ext cx="4860290"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自动化专业毕业生小张因坚持在大中城市就业且对薪资要求过高，导致在数十场招聘会后仍未获得offer，反映出部分毕业生存在的就业观念问题。</a:t>
            </a:r>
            <a:endParaRPr lang="en-US" sz="1600" dirty="0"/>
          </a:p>
        </p:txBody>
      </p:sp>
      <p:sp>
        <p:nvSpPr>
          <p:cNvPr id="8" name="Text 1"/>
          <p:cNvSpPr/>
          <p:nvPr/>
        </p:nvSpPr>
        <p:spPr>
          <a:xfrm>
            <a:off x="611505" y="1904365"/>
            <a:ext cx="486092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小张的困境</a:t>
            </a:r>
            <a:endParaRPr lang="en-US" sz="1600" dirty="0"/>
          </a:p>
        </p:txBody>
      </p:sp>
      <p:sp>
        <p:nvSpPr>
          <p:cNvPr id="9" name="Shape 2"/>
          <p:cNvSpPr/>
          <p:nvPr/>
        </p:nvSpPr>
        <p:spPr>
          <a:xfrm>
            <a:off x="710565" y="276860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0" name="Text 3"/>
          <p:cNvSpPr/>
          <p:nvPr/>
        </p:nvSpPr>
        <p:spPr>
          <a:xfrm>
            <a:off x="710565" y="276860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1" name="Text 4"/>
          <p:cNvSpPr/>
          <p:nvPr/>
        </p:nvSpPr>
        <p:spPr>
          <a:xfrm>
            <a:off x="6707505" y="3158490"/>
            <a:ext cx="4860290" cy="1422400"/>
          </a:xfrm>
          <a:prstGeom prst="rect">
            <a:avLst/>
          </a:prstGeom>
          <a:noFill/>
          <a:ln/>
        </p:spPr>
        <p:txBody>
          <a:bodyPr wrap="square" lIns="91440" tIns="45720" rIns="91440" bIns="45720" rtlCol="0" anchor="ctr">
            <a:spAutoFit/>
          </a:bodyPr>
          <a:lstStyle/>
          <a:p>
            <a:pPr algn="r" indent="0" marL="0">
              <a:lnSpc>
                <a:spcPct val="130000"/>
              </a:lnSpc>
              <a:buNone/>
            </a:pPr>
            <a:r>
              <a:rPr lang="en-US" sz="1800" dirty="0">
                <a:solidFill>
                  <a:srgbClr val="1A2E35"/>
                </a:solidFill>
                <a:latin typeface="MiSans" pitchFamily="34" charset="0"/>
                <a:ea typeface="MiSans" pitchFamily="34" charset="-122"/>
                <a:cs typeface="MiSans" pitchFamily="34" charset="-120"/>
              </a:rPr>
              <a:t>案例折射出当前毕业生中普遍存在的‘93%毕业生把地域与薪资放首位’的心态，揭示了主观期望与市场现实之间的巨大落差，为后续的就业形势分析提供了问题导向。</a:t>
            </a:r>
            <a:endParaRPr lang="en-US" sz="1600" dirty="0"/>
          </a:p>
        </p:txBody>
      </p:sp>
      <p:sp>
        <p:nvSpPr>
          <p:cNvPr id="12" name="Text 5"/>
          <p:cNvSpPr/>
          <p:nvPr/>
        </p:nvSpPr>
        <p:spPr>
          <a:xfrm>
            <a:off x="6680835" y="1828165"/>
            <a:ext cx="4860925" cy="829945"/>
          </a:xfrm>
          <a:prstGeom prst="rect">
            <a:avLst/>
          </a:prstGeom>
          <a:noFill/>
          <a:ln/>
        </p:spPr>
        <p:txBody>
          <a:bodyPr wrap="square" lIns="91440" tIns="45720" rIns="91440" bIns="45720" rtlCol="0" anchor="ctr"/>
          <a:lstStyle/>
          <a:p>
            <a:pPr algn="l" indent="0" marL="0">
              <a:lnSpc>
                <a:spcPct val="100000"/>
              </a:lnSpc>
              <a:buNone/>
            </a:pPr>
            <a:r>
              <a:rPr lang="en-US" sz="2400" dirty="0">
                <a:solidFill>
                  <a:srgbClr val="FFFFFF"/>
                </a:solidFill>
                <a:latin typeface="MiSans" pitchFamily="34" charset="0"/>
                <a:ea typeface="MiSans" pitchFamily="34" charset="-122"/>
                <a:cs typeface="MiSans" pitchFamily="34" charset="-120"/>
              </a:rPr>
              <a:t>普遍心态</a:t>
            </a:r>
            <a:endParaRPr lang="en-US" sz="1600" dirty="0"/>
          </a:p>
        </p:txBody>
      </p:sp>
      <p:sp>
        <p:nvSpPr>
          <p:cNvPr id="13" name="Shape 6"/>
          <p:cNvSpPr/>
          <p:nvPr/>
        </p:nvSpPr>
        <p:spPr>
          <a:xfrm flipH="1">
            <a:off x="6548755" y="275971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4" name="Text 7"/>
          <p:cNvSpPr/>
          <p:nvPr/>
        </p:nvSpPr>
        <p:spPr>
          <a:xfrm>
            <a:off x="6548755" y="275971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地域薪资双高执念的代价</a:t>
            </a:r>
            <a:endParaRPr lang="en-US" sz="1600" dirty="0"/>
          </a:p>
        </p:txBody>
      </p:sp>
      <p:pic>
        <p:nvPicPr>
          <p:cNvPr id="16" name="Image 5" descr="https://test-kimi-img.moonshot.cn/pub/slides/slides_tmpl/image/25-08-06-16:17:08-d29gv14up1d2ae82kieg.png">    </p:cNvPr>
          <p:cNvPicPr>
            <a:picLocks noChangeAspect="1"/>
          </p:cNvPicPr>
          <p:nvPr/>
        </p:nvPicPr>
        <p:blipFill>
          <a:blip r:embed="rId6"/>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r>
          <p:cNvPicPr>
            <a:picLocks noChangeAspect="1"/>
          </p:cNvPicPr>
          <p:nvPr/>
        </p:nvPicPr>
        <p:blipFill>
          <a:blip r:embed="rId10"/>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r>
          <p:cNvPicPr>
            <a:picLocks noChangeAspect="1"/>
          </p:cNvPicPr>
          <p:nvPr/>
        </p:nvPicPr>
        <p:blipFill>
          <a:blip r:embed="rId11"/>
          <a:stretch>
            <a:fillRect/>
          </a:stretch>
        </p:blipFill>
        <p:spPr>
          <a:xfrm>
            <a:off x="2056765" y="6223635"/>
            <a:ext cx="179705" cy="17970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大学生就业形势分析</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r>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r>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21336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000000"/>
                </a:solidFill>
                <a:latin typeface="MiSans" pitchFamily="34" charset="0"/>
                <a:ea typeface="MiSans" pitchFamily="34" charset="-122"/>
                <a:cs typeface="MiSans" pitchFamily="34" charset="-120"/>
              </a:rPr>
              <a:t>2025届毕业生达1222万人，叠加经济下行，传统岗位收缩，热门赛道学历门槛抬高，出现‘有人没活干、有活没人干’的结构性错位，高职生需认清‘总量压力’与‘结构机会’双面现实。</a:t>
            </a:r>
            <a:endParaRPr lang="en-US" sz="1600" dirty="0"/>
          </a:p>
        </p:txBody>
      </p:sp>
      <p:sp>
        <p:nvSpPr>
          <p:cNvPr id="5" name="Text 1"/>
          <p:cNvSpPr/>
          <p:nvPr/>
        </p:nvSpPr>
        <p:spPr>
          <a:xfrm>
            <a:off x="1044961" y="1958629"/>
            <a:ext cx="4285712" cy="425450"/>
          </a:xfrm>
          <a:prstGeom prst="rect">
            <a:avLst/>
          </a:prstGeom>
          <a:noFill/>
          <a:ln/>
        </p:spPr>
        <p:txBody>
          <a:bodyPr wrap="square" lIns="91440" tIns="45720" rIns="91440" bIns="45720" rtlCol="0" anchor="t">
            <a:spAutoFit/>
          </a:bodyPr>
          <a:lstStyle/>
          <a:p>
            <a:pPr algn="just" indent="0" marL="0">
              <a:lnSpc>
                <a:spcPct val="100000"/>
              </a:lnSpc>
              <a:buNone/>
            </a:pPr>
            <a:r>
              <a:rPr lang="en-US" sz="2800" dirty="0">
                <a:solidFill>
                  <a:srgbClr val="158011"/>
                </a:solidFill>
                <a:latin typeface="MiSans" pitchFamily="34" charset="0"/>
                <a:ea typeface="MiSans" pitchFamily="34" charset="-122"/>
                <a:cs typeface="MiSans" pitchFamily="34" charset="-120"/>
              </a:rPr>
              <a:t>毕业生规模</a:t>
            </a:r>
            <a:endParaRPr lang="en-US" sz="1600" dirty="0"/>
          </a:p>
        </p:txBody>
      </p:sp>
      <p:sp>
        <p:nvSpPr>
          <p:cNvPr id="6" name="Text 2"/>
          <p:cNvSpPr/>
          <p:nvPr/>
        </p:nvSpPr>
        <p:spPr>
          <a:xfrm>
            <a:off x="6799472" y="2894306"/>
            <a:ext cx="4215624" cy="17780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FFFFFF"/>
                </a:solidFill>
                <a:latin typeface="MiSans" pitchFamily="34" charset="0"/>
                <a:ea typeface="MiSans" pitchFamily="34" charset="-122"/>
                <a:cs typeface="MiSans" pitchFamily="34" charset="-120"/>
              </a:rPr>
              <a:t>部分专业供过于求，而新兴产业高技能人才短缺，区域与行业分布失衡，高职生需提前布局技能与证书，实现‘换道超车’，为后续突破策略奠定认知基础。</a:t>
            </a:r>
            <a:endParaRPr lang="en-US" sz="1600" dirty="0"/>
          </a:p>
        </p:txBody>
      </p:sp>
      <p:sp>
        <p:nvSpPr>
          <p:cNvPr id="7" name="Text 3"/>
          <p:cNvSpPr/>
          <p:nvPr/>
        </p:nvSpPr>
        <p:spPr>
          <a:xfrm>
            <a:off x="6729384" y="1958629"/>
            <a:ext cx="4285712" cy="425450"/>
          </a:xfrm>
          <a:prstGeom prst="rect">
            <a:avLst/>
          </a:prstGeom>
          <a:noFill/>
          <a:ln/>
        </p:spPr>
        <p:txBody>
          <a:bodyPr wrap="square" lIns="91440" tIns="45720" rIns="91440" bIns="45720" rtlCol="0" anchor="t">
            <a:spAutoFit/>
          </a:bodyPr>
          <a:lstStyle/>
          <a:p>
            <a:pPr algn="r" indent="0" marL="0">
              <a:lnSpc>
                <a:spcPct val="100000"/>
              </a:lnSpc>
              <a:buNone/>
            </a:pPr>
            <a:r>
              <a:rPr lang="en-US" sz="2800" dirty="0">
                <a:solidFill>
                  <a:srgbClr val="FFFFFF"/>
                </a:solidFill>
                <a:latin typeface="MiSans" pitchFamily="34" charset="0"/>
                <a:ea typeface="MiSans" pitchFamily="34" charset="-122"/>
                <a:cs typeface="MiSans" pitchFamily="34" charset="-120"/>
              </a:rPr>
              <a:t>就业市场现状</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总量压力与结构矛盾并存</a:t>
            </a:r>
            <a:endParaRPr lang="en-US" sz="1600" dirty="0"/>
          </a:p>
        </p:txBody>
      </p:sp>
      <p:pic>
        <p:nvPicPr>
          <p:cNvPr id="9" name="Image 2" descr="https://test-kimi-img.moonshot.cn/pub/slides/slides_tmpl/image/25-08-06-16:17:02-d29guvkup1d2ae82khtg.png">    </p:cNvPr>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r>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r>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r>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r>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37</Slides>
  <Notes>37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Company>Moonshot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项目7 职场破浪——形势研判与政策赋能</dc:title>
  <dc:subject>项目7 职场破浪——形势研判与政策赋能</dc:subject>
  <dc:creator>Kimi</dc:creator>
  <cp:lastModifiedBy>Kimi</cp:lastModifiedBy>
  <cp:revision>1</cp:revision>
  <dcterms:created xsi:type="dcterms:W3CDTF">2025-09-05T02:12:26Z</dcterms:created>
  <dcterms:modified xsi:type="dcterms:W3CDTF">2025-09-05T02:12:26Z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4" name="AIGC">
    <vt:lpwstr>{"Label":"项目7 职场破浪——形势研判与政策赋能","ContentProducer":"001191110108MACG2KBH8F10000","ProduceID":"d2t480dhstkiifj204kg","ReservedCode1":"","ContentPropagator":"001191110108MACG2KBH8F20000","PropagateID":"d2t480dhstkiifj204kg","ReservedCode2":""}</vt:lpwstr>
  </property>
</Properties>
</file>